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319" r:id="rId3"/>
    <p:sldId id="322" r:id="rId4"/>
    <p:sldId id="334" r:id="rId5"/>
    <p:sldId id="325" r:id="rId6"/>
    <p:sldId id="339" r:id="rId7"/>
    <p:sldId id="309" r:id="rId8"/>
    <p:sldId id="340" r:id="rId9"/>
    <p:sldId id="343" r:id="rId10"/>
    <p:sldId id="341" r:id="rId11"/>
  </p:sldIdLst>
  <p:sldSz cx="12192000" cy="6858000"/>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90D"/>
    <a:srgbClr val="8DB458"/>
    <a:srgbClr val="0ABAC6"/>
    <a:srgbClr val="00C8D1"/>
    <a:srgbClr val="FFC135"/>
    <a:srgbClr val="E03321"/>
    <a:srgbClr val="62C7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028" autoAdjust="0"/>
    <p:restoredTop sz="86441" autoAdjust="0"/>
  </p:normalViewPr>
  <p:slideViewPr>
    <p:cSldViewPr snapToGrid="0" snapToObjects="1">
      <p:cViewPr varScale="1">
        <p:scale>
          <a:sx n="95" d="100"/>
          <a:sy n="95" d="100"/>
        </p:scale>
        <p:origin x="990" y="96"/>
      </p:cViewPr>
      <p:guideLst>
        <p:guide orient="horz" pos="2160"/>
        <p:guide pos="3840"/>
      </p:guideLst>
    </p:cSldViewPr>
  </p:slideViewPr>
  <p:outlineViewPr>
    <p:cViewPr>
      <p:scale>
        <a:sx n="95" d="100"/>
        <a:sy n="95" d="100"/>
      </p:scale>
      <p:origin x="0" y="0"/>
    </p:cViewPr>
  </p:outlin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361F87-F960-DC40-B66B-77B0C283DBF5}" type="datetimeFigureOut">
              <a:rPr lang="sv-SE" smtClean="0"/>
              <a:t>2025-01-27</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334B7B-8395-BA45-A777-92E53FB30B7D}" type="slidenum">
              <a:rPr lang="sv-SE" smtClean="0"/>
              <a:t>‹#›</a:t>
            </a:fld>
            <a:endParaRPr lang="sv-SE"/>
          </a:p>
        </p:txBody>
      </p:sp>
    </p:spTree>
    <p:extLst>
      <p:ext uri="{BB962C8B-B14F-4D97-AF65-F5344CB8AC3E}">
        <p14:creationId xmlns:p14="http://schemas.microsoft.com/office/powerpoint/2010/main" val="26976915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b="0" i="0" dirty="0">
                <a:solidFill>
                  <a:srgbClr val="000000"/>
                </a:solidFill>
                <a:effectLst/>
                <a:latin typeface="open-sans-v20-latin"/>
              </a:rPr>
              <a:t>När du tänker på vattenarbetet i din kommun – ser du en tydlig målsättning med ert vattenarbete då? Har ni en effektiv organisation? </a:t>
            </a:r>
          </a:p>
          <a:p>
            <a:endParaRPr lang="sv-SE" b="0" i="0" dirty="0">
              <a:solidFill>
                <a:srgbClr val="000000"/>
              </a:solidFill>
              <a:effectLst/>
              <a:latin typeface="open-sans-v20-lati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open-sans-v20-latin"/>
              </a:rPr>
              <a:t>Strategisk vattenplanering handlar om att balansera olika intressen och krav, och om att få planeringen att fungera nu och på längre sikt. Det handlar om att skapa ett sammanhållet arbetssätt för kommunens vattenfrågor och beslutsunderlag för att </a:t>
            </a:r>
            <a:r>
              <a:rPr lang="sv-SE" b="0" i="0" dirty="0">
                <a:solidFill>
                  <a:srgbClr val="FF0000"/>
                </a:solidFill>
                <a:effectLst/>
                <a:latin typeface="open-sans-v20-latin"/>
              </a:rPr>
              <a:t>skydda, utveckla och använda</a:t>
            </a:r>
            <a:r>
              <a:rPr lang="sv-SE" b="0" i="0" dirty="0">
                <a:solidFill>
                  <a:srgbClr val="000000"/>
                </a:solidFill>
                <a:effectLst/>
                <a:latin typeface="open-sans-v20-latin"/>
              </a:rPr>
              <a:t> kommunens vatten nu och i framtiden. </a:t>
            </a:r>
            <a:endParaRPr lang="sv-SE" b="0" dirty="0"/>
          </a:p>
          <a:p>
            <a:endParaRPr lang="sv-SE" dirty="0"/>
          </a:p>
        </p:txBody>
      </p:sp>
      <p:sp>
        <p:nvSpPr>
          <p:cNvPr id="4" name="Platshållare för bildnummer 3"/>
          <p:cNvSpPr>
            <a:spLocks noGrp="1"/>
          </p:cNvSpPr>
          <p:nvPr>
            <p:ph type="sldNum" sz="quarter" idx="10"/>
          </p:nvPr>
        </p:nvSpPr>
        <p:spPr/>
        <p:txBody>
          <a:bodyPr/>
          <a:lstStyle/>
          <a:p>
            <a:fld id="{18334B7B-8395-BA45-A777-92E53FB30B7D}" type="slidenum">
              <a:rPr lang="sv-SE" smtClean="0"/>
              <a:t>1</a:t>
            </a:fld>
            <a:endParaRPr lang="sv-SE"/>
          </a:p>
        </p:txBody>
      </p:sp>
    </p:spTree>
    <p:extLst>
      <p:ext uri="{BB962C8B-B14F-4D97-AF65-F5344CB8AC3E}">
        <p14:creationId xmlns:p14="http://schemas.microsoft.com/office/powerpoint/2010/main" val="57400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b="0" i="0" dirty="0">
                <a:solidFill>
                  <a:srgbClr val="000000"/>
                </a:solidFill>
                <a:effectLst/>
                <a:latin typeface="open-sans-v20-latin"/>
              </a:rPr>
              <a:t>Du hittar handboken och stödmaterial i form av till exempel mallar, exempel på metoder och en ordlista på www.vattenplanering.se.</a:t>
            </a:r>
            <a:endParaRPr lang="sv-SE" dirty="0"/>
          </a:p>
        </p:txBody>
      </p:sp>
      <p:sp>
        <p:nvSpPr>
          <p:cNvPr id="4" name="Platshållare för bildnummer 3"/>
          <p:cNvSpPr>
            <a:spLocks noGrp="1"/>
          </p:cNvSpPr>
          <p:nvPr>
            <p:ph type="sldNum" sz="quarter" idx="10"/>
          </p:nvPr>
        </p:nvSpPr>
        <p:spPr/>
        <p:txBody>
          <a:bodyPr/>
          <a:lstStyle/>
          <a:p>
            <a:fld id="{18334B7B-8395-BA45-A777-92E53FB30B7D}" type="slidenum">
              <a:rPr lang="sv-SE" smtClean="0"/>
              <a:t>10</a:t>
            </a:fld>
            <a:endParaRPr lang="sv-SE"/>
          </a:p>
        </p:txBody>
      </p:sp>
    </p:spTree>
    <p:extLst>
      <p:ext uri="{BB962C8B-B14F-4D97-AF65-F5344CB8AC3E}">
        <p14:creationId xmlns:p14="http://schemas.microsoft.com/office/powerpoint/2010/main" val="29129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open-sans-v20-latin"/>
              </a:rPr>
              <a:t>Landets kommuner har många roller när det gäller vattenfrågor. </a:t>
            </a:r>
            <a:endParaRPr lang="sv-SE" dirty="0"/>
          </a:p>
        </p:txBody>
      </p:sp>
      <p:sp>
        <p:nvSpPr>
          <p:cNvPr id="4" name="Platshållare för bildnummer 3"/>
          <p:cNvSpPr>
            <a:spLocks noGrp="1"/>
          </p:cNvSpPr>
          <p:nvPr>
            <p:ph type="sldNum" sz="quarter" idx="5"/>
          </p:nvPr>
        </p:nvSpPr>
        <p:spPr/>
        <p:txBody>
          <a:bodyPr/>
          <a:lstStyle/>
          <a:p>
            <a:fld id="{18334B7B-8395-BA45-A777-92E53FB30B7D}" type="slidenum">
              <a:rPr lang="sv-SE" smtClean="0"/>
              <a:t>2</a:t>
            </a:fld>
            <a:endParaRPr lang="sv-SE"/>
          </a:p>
        </p:txBody>
      </p:sp>
    </p:spTree>
    <p:extLst>
      <p:ext uri="{BB962C8B-B14F-4D97-AF65-F5344CB8AC3E}">
        <p14:creationId xmlns:p14="http://schemas.microsoft.com/office/powerpoint/2010/main" val="359634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open-sans-v20-latin"/>
              </a:rPr>
              <a:t>Vattenplaneringen behöver innefatta kommunens alla olika roller i vattenfrågan: tillsyns- och tillståndsmyndighet, samhällsplanerare, dricksvattenproducent, verksamhetsutövare, VA-huvudman och rollen som markägare. </a:t>
            </a:r>
          </a:p>
        </p:txBody>
      </p:sp>
      <p:sp>
        <p:nvSpPr>
          <p:cNvPr id="4" name="Platshållare för bildnummer 3"/>
          <p:cNvSpPr>
            <a:spLocks noGrp="1"/>
          </p:cNvSpPr>
          <p:nvPr>
            <p:ph type="sldNum" sz="quarter" idx="5"/>
          </p:nvPr>
        </p:nvSpPr>
        <p:spPr/>
        <p:txBody>
          <a:bodyPr/>
          <a:lstStyle/>
          <a:p>
            <a:fld id="{18334B7B-8395-BA45-A777-92E53FB30B7D}" type="slidenum">
              <a:rPr lang="sv-SE" smtClean="0"/>
              <a:t>3</a:t>
            </a:fld>
            <a:endParaRPr lang="sv-SE"/>
          </a:p>
        </p:txBody>
      </p:sp>
    </p:spTree>
    <p:extLst>
      <p:ext uri="{BB962C8B-B14F-4D97-AF65-F5344CB8AC3E}">
        <p14:creationId xmlns:p14="http://schemas.microsoft.com/office/powerpoint/2010/main" val="359488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0" dirty="0">
                <a:solidFill>
                  <a:srgbClr val="0070C0"/>
                </a:solidFill>
                <a:latin typeface="Myriad Pro"/>
                <a:cs typeface="Myriad Pro"/>
              </a:rPr>
              <a:t>Alla dessa roller och verksamhetsområden hänger samman.</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0" i="0" dirty="0">
              <a:solidFill>
                <a:srgbClr val="000000"/>
              </a:solidFill>
              <a:effectLst/>
              <a:latin typeface="open-sans-v20-lati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open-sans-v20-latin"/>
              </a:rPr>
              <a:t>Den gemensamma planeringen bör vara framtidsinriktad men ändå hantera de utmaningar som kommunen står inför på kort sikt. Planeringen ska också uppfylla de lagkrav som finns i till exempel miljöbalken, plan- och bygglagen och lagen om allmänna vattentjänster.</a:t>
            </a:r>
            <a:endParaRPr lang="sv-SE" baseline="0" dirty="0"/>
          </a:p>
          <a:p>
            <a:pPr algn="l"/>
            <a:endParaRPr lang="sv-SE" sz="1200" b="0" dirty="0">
              <a:solidFill>
                <a:srgbClr val="0070C0"/>
              </a:solidFill>
              <a:latin typeface="Myriad Pro"/>
              <a:cs typeface="Myriad Pro"/>
            </a:endParaRPr>
          </a:p>
        </p:txBody>
      </p:sp>
      <p:sp>
        <p:nvSpPr>
          <p:cNvPr id="4" name="Platshållare för bildnummer 3"/>
          <p:cNvSpPr>
            <a:spLocks noGrp="1"/>
          </p:cNvSpPr>
          <p:nvPr>
            <p:ph type="sldNum" sz="quarter" idx="5"/>
          </p:nvPr>
        </p:nvSpPr>
        <p:spPr/>
        <p:txBody>
          <a:bodyPr/>
          <a:lstStyle/>
          <a:p>
            <a:fld id="{18334B7B-8395-BA45-A777-92E53FB30B7D}" type="slidenum">
              <a:rPr lang="sv-SE" smtClean="0"/>
              <a:t>4</a:t>
            </a:fld>
            <a:endParaRPr lang="sv-SE"/>
          </a:p>
        </p:txBody>
      </p:sp>
    </p:spTree>
    <p:extLst>
      <p:ext uri="{BB962C8B-B14F-4D97-AF65-F5344CB8AC3E}">
        <p14:creationId xmlns:p14="http://schemas.microsoft.com/office/powerpoint/2010/main" val="1973773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a:solidFill>
                  <a:srgbClr val="0070C0"/>
                </a:solidFill>
                <a:latin typeface="Myriad Pro"/>
                <a:cs typeface="Myriad Pro"/>
              </a:rPr>
              <a:t>Alla dessa roller och verksamhetsområden i en kommun</a:t>
            </a:r>
            <a:r>
              <a:rPr lang="sv-SE" dirty="0"/>
              <a:t> överlappar också.</a:t>
            </a:r>
          </a:p>
        </p:txBody>
      </p:sp>
      <p:sp>
        <p:nvSpPr>
          <p:cNvPr id="4" name="Platshållare för bildnummer 3"/>
          <p:cNvSpPr>
            <a:spLocks noGrp="1"/>
          </p:cNvSpPr>
          <p:nvPr>
            <p:ph type="sldNum" sz="quarter" idx="5"/>
          </p:nvPr>
        </p:nvSpPr>
        <p:spPr/>
        <p:txBody>
          <a:bodyPr/>
          <a:lstStyle/>
          <a:p>
            <a:fld id="{18334B7B-8395-BA45-A777-92E53FB30B7D}" type="slidenum">
              <a:rPr lang="sv-SE" smtClean="0"/>
              <a:t>5</a:t>
            </a:fld>
            <a:endParaRPr lang="sv-SE"/>
          </a:p>
        </p:txBody>
      </p:sp>
    </p:spTree>
    <p:extLst>
      <p:ext uri="{BB962C8B-B14F-4D97-AF65-F5344CB8AC3E}">
        <p14:creationId xmlns:p14="http://schemas.microsoft.com/office/powerpoint/2010/main" val="215319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open-sans-v20-latin"/>
              </a:rPr>
              <a:t>När flera kompetensområden möts för att diskutera vattenfrågorna utifrån sina perspektiv, skapas ett bra underlag för beslutsfattare. Om de olika perspektiven kommer med tidigt i beslutsprocesser, kan risken för förseningar och omtag i projekt och uppdrag minska.</a:t>
            </a:r>
            <a:endParaRPr lang="sv-SE" dirty="0"/>
          </a:p>
        </p:txBody>
      </p:sp>
      <p:sp>
        <p:nvSpPr>
          <p:cNvPr id="4" name="Platshållare för bildnummer 3"/>
          <p:cNvSpPr>
            <a:spLocks noGrp="1"/>
          </p:cNvSpPr>
          <p:nvPr>
            <p:ph type="sldNum" sz="quarter" idx="5"/>
          </p:nvPr>
        </p:nvSpPr>
        <p:spPr/>
        <p:txBody>
          <a:bodyPr/>
          <a:lstStyle/>
          <a:p>
            <a:fld id="{18334B7B-8395-BA45-A777-92E53FB30B7D}" type="slidenum">
              <a:rPr lang="sv-SE" smtClean="0"/>
              <a:t>6</a:t>
            </a:fld>
            <a:endParaRPr lang="sv-SE"/>
          </a:p>
        </p:txBody>
      </p:sp>
    </p:spTree>
    <p:extLst>
      <p:ext uri="{BB962C8B-B14F-4D97-AF65-F5344CB8AC3E}">
        <p14:creationId xmlns:p14="http://schemas.microsoft.com/office/powerpoint/2010/main" val="297602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open-sans-v20-latin"/>
              </a:rPr>
              <a:t>Det finns många olika regelverk att ta hänsyn till i den kommunala vattenplaneringen.  Kommunen behöver klara många olika lagkrav kring vatten, vilket exempelvis regleras i plan- och bygglagen, lagen om allmänna vattentjänster och i miljöbalken. De flesta av landets vatten klarar inte kraven enligt EU:s vattendirektiv och utmaningarna är stora. De beslutade miljökvalitetsnormerna för vatten är bindande, vilket innebär att kommunerna ska se till att normerna kan följas. Miljökvalitetsnormerna blir därför styrande. Till exempel så behöver kommuner med en offensiv samhällsplaneringsprocess särskilt prioritera att uppfylla miljökvalitetsnormerna för vatten.</a:t>
            </a:r>
          </a:p>
        </p:txBody>
      </p:sp>
      <p:sp>
        <p:nvSpPr>
          <p:cNvPr id="4" name="Platshållare för bildnummer 3"/>
          <p:cNvSpPr>
            <a:spLocks noGrp="1"/>
          </p:cNvSpPr>
          <p:nvPr>
            <p:ph type="sldNum" sz="quarter" idx="5"/>
          </p:nvPr>
        </p:nvSpPr>
        <p:spPr/>
        <p:txBody>
          <a:bodyPr/>
          <a:lstStyle/>
          <a:p>
            <a:fld id="{18334B7B-8395-BA45-A777-92E53FB30B7D}" type="slidenum">
              <a:rPr lang="sv-SE" smtClean="0"/>
              <a:t>7</a:t>
            </a:fld>
            <a:endParaRPr lang="sv-SE"/>
          </a:p>
        </p:txBody>
      </p:sp>
    </p:spTree>
    <p:extLst>
      <p:ext uri="{BB962C8B-B14F-4D97-AF65-F5344CB8AC3E}">
        <p14:creationId xmlns:p14="http://schemas.microsoft.com/office/powerpoint/2010/main" val="333899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open-sans-v20-latin"/>
              </a:rPr>
              <a:t>Vattenarbetet ska inte ses som enbart en kostnad utan som en viktig byggsten för en hållbar ekologisk, social och ekonomisk utveckling i kommunen. Ett målinriktat och strategiskt vattenarbete sparar både tid och pengar för organisationen och ger bättre effekt i miljön.</a:t>
            </a:r>
          </a:p>
        </p:txBody>
      </p:sp>
      <p:sp>
        <p:nvSpPr>
          <p:cNvPr id="4" name="Platshållare för bildnummer 3"/>
          <p:cNvSpPr>
            <a:spLocks noGrp="1"/>
          </p:cNvSpPr>
          <p:nvPr>
            <p:ph type="sldNum" sz="quarter" idx="5"/>
          </p:nvPr>
        </p:nvSpPr>
        <p:spPr/>
        <p:txBody>
          <a:bodyPr/>
          <a:lstStyle/>
          <a:p>
            <a:fld id="{18334B7B-8395-BA45-A777-92E53FB30B7D}" type="slidenum">
              <a:rPr lang="sv-SE" smtClean="0"/>
              <a:t>8</a:t>
            </a:fld>
            <a:endParaRPr lang="sv-SE"/>
          </a:p>
        </p:txBody>
      </p:sp>
    </p:spTree>
    <p:extLst>
      <p:ext uri="{BB962C8B-B14F-4D97-AF65-F5344CB8AC3E}">
        <p14:creationId xmlns:p14="http://schemas.microsoft.com/office/powerpoint/2010/main" val="3704912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open-sans-v20-latin"/>
              </a:rPr>
              <a:t>Handboken för strategisk kommunal vattenplanering är ett stöd för dig som arbetar med vattenfrågor i en kommun. Den ger förslag till en generell arbetsmodell för en målinriktad och strukturerad vattenplanering. Den har sin utgångspunkt i kommunala erfarenheter och ska användas som inspiration och stöd för att skapa en egen modell för vattenarbetet i den skala som passar </a:t>
            </a:r>
            <a:r>
              <a:rPr lang="sv-SE" b="1" i="0" dirty="0">
                <a:solidFill>
                  <a:srgbClr val="000000"/>
                </a:solidFill>
                <a:effectLst/>
                <a:latin typeface="open-sans-v20-latin"/>
              </a:rPr>
              <a:t>just din kommun</a:t>
            </a:r>
            <a:r>
              <a:rPr lang="sv-SE" b="0" i="0" dirty="0">
                <a:solidFill>
                  <a:srgbClr val="000000"/>
                </a:solidFill>
                <a:effectLst/>
                <a:latin typeface="open-sans-v20-latin"/>
              </a:rPr>
              <a:t>. </a:t>
            </a:r>
            <a:endParaRPr lang="sv-SE" dirty="0"/>
          </a:p>
          <a:p>
            <a:endParaRPr lang="sv-SE" b="0" i="0" dirty="0">
              <a:solidFill>
                <a:srgbClr val="000000"/>
              </a:solidFill>
              <a:effectLst/>
              <a:latin typeface="open-sans-v20-latin"/>
            </a:endParaRPr>
          </a:p>
        </p:txBody>
      </p:sp>
      <p:sp>
        <p:nvSpPr>
          <p:cNvPr id="4" name="Platshållare för bildnummer 3"/>
          <p:cNvSpPr>
            <a:spLocks noGrp="1"/>
          </p:cNvSpPr>
          <p:nvPr>
            <p:ph type="sldNum" sz="quarter" idx="5"/>
          </p:nvPr>
        </p:nvSpPr>
        <p:spPr/>
        <p:txBody>
          <a:bodyPr/>
          <a:lstStyle/>
          <a:p>
            <a:fld id="{18334B7B-8395-BA45-A777-92E53FB30B7D}" type="slidenum">
              <a:rPr lang="sv-SE" smtClean="0"/>
              <a:t>9</a:t>
            </a:fld>
            <a:endParaRPr lang="sv-SE"/>
          </a:p>
        </p:txBody>
      </p:sp>
    </p:spTree>
    <p:extLst>
      <p:ext uri="{BB962C8B-B14F-4D97-AF65-F5344CB8AC3E}">
        <p14:creationId xmlns:p14="http://schemas.microsoft.com/office/powerpoint/2010/main" val="334982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0119D177-975C-5946-B1D3-6E8B06E1C94D}" type="datetimeFigureOut">
              <a:rPr lang="sv-SE" smtClean="0"/>
              <a:t>2025-01-27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7071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0119D177-975C-5946-B1D3-6E8B06E1C94D}" type="datetimeFigureOut">
              <a:rPr lang="sv-SE" smtClean="0"/>
              <a:t>2025-01-27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365543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0119D177-975C-5946-B1D3-6E8B06E1C94D}" type="datetimeFigureOut">
              <a:rPr lang="sv-SE" smtClean="0"/>
              <a:t>2025-01-27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2224369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0119D177-975C-5946-B1D3-6E8B06E1C94D}" type="datetimeFigureOut">
              <a:rPr lang="sv-SE" smtClean="0"/>
              <a:t>2025-01-27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253865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0119D177-975C-5946-B1D3-6E8B06E1C94D}" type="datetimeFigureOut">
              <a:rPr lang="sv-SE" smtClean="0"/>
              <a:t>2025-01-27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1590185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0119D177-975C-5946-B1D3-6E8B06E1C94D}" type="datetimeFigureOut">
              <a:rPr lang="sv-SE" smtClean="0"/>
              <a:t>2025-01-27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7477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0119D177-975C-5946-B1D3-6E8B06E1C94D}" type="datetimeFigureOut">
              <a:rPr lang="sv-SE" smtClean="0"/>
              <a:t>2025-01-27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351621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0119D177-975C-5946-B1D3-6E8B06E1C94D}" type="datetimeFigureOut">
              <a:rPr lang="sv-SE" smtClean="0"/>
              <a:t>2025-01-27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1542362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119D177-975C-5946-B1D3-6E8B06E1C94D}" type="datetimeFigureOut">
              <a:rPr lang="sv-SE" smtClean="0"/>
              <a:t>2025-01-27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1533944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0119D177-975C-5946-B1D3-6E8B06E1C94D}" type="datetimeFigureOut">
              <a:rPr lang="sv-SE" smtClean="0"/>
              <a:t>2025-01-27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1792374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0119D177-975C-5946-B1D3-6E8B06E1C94D}" type="datetimeFigureOut">
              <a:rPr lang="sv-SE" smtClean="0"/>
              <a:t>2025-01-27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02DF8DD-030E-114F-A7EB-1A53BB5D3564}" type="slidenum">
              <a:rPr lang="sv-SE" smtClean="0"/>
              <a:t>‹#›</a:t>
            </a:fld>
            <a:endParaRPr lang="sv-SE"/>
          </a:p>
        </p:txBody>
      </p:sp>
    </p:spTree>
    <p:extLst>
      <p:ext uri="{BB962C8B-B14F-4D97-AF65-F5344CB8AC3E}">
        <p14:creationId xmlns:p14="http://schemas.microsoft.com/office/powerpoint/2010/main" val="429429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9D177-975C-5946-B1D3-6E8B06E1C94D}" type="datetimeFigureOut">
              <a:rPr lang="sv-SE" smtClean="0"/>
              <a:t>2025-01-27</a:t>
            </a:fld>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DF8DD-030E-114F-A7EB-1A53BB5D3564}" type="slidenum">
              <a:rPr lang="sv-SE" smtClean="0"/>
              <a:t>‹#›</a:t>
            </a:fld>
            <a:endParaRPr lang="sv-SE"/>
          </a:p>
        </p:txBody>
      </p:sp>
    </p:spTree>
    <p:extLst>
      <p:ext uri="{BB962C8B-B14F-4D97-AF65-F5344CB8AC3E}">
        <p14:creationId xmlns:p14="http://schemas.microsoft.com/office/powerpoint/2010/main" val="134670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5.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png"/><Relationship Id="rId3"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6.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21.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a:spLocks/>
          </p:cNvSpPr>
          <p:nvPr/>
        </p:nvSpPr>
        <p:spPr>
          <a:xfrm>
            <a:off x="1477749" y="2191715"/>
            <a:ext cx="9246506" cy="144655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300" normalizeH="0" baseline="0" noProof="0" dirty="0">
                <a:ln>
                  <a:noFill/>
                </a:ln>
                <a:solidFill>
                  <a:srgbClr val="0070C0"/>
                </a:solidFill>
                <a:effectLst/>
                <a:uLnTx/>
                <a:uFillTx/>
                <a:latin typeface="Myriad Pro"/>
                <a:ea typeface="+mn-ea"/>
                <a:cs typeface="Myriad Pro"/>
              </a:rPr>
              <a:t>STRATEGISK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300" normalizeH="0" baseline="0" noProof="0" dirty="0">
                <a:ln>
                  <a:noFill/>
                </a:ln>
                <a:solidFill>
                  <a:srgbClr val="0070C0"/>
                </a:solidFill>
                <a:effectLst/>
                <a:uLnTx/>
                <a:uFillTx/>
                <a:latin typeface="Myriad Pro"/>
                <a:ea typeface="+mn-ea"/>
                <a:cs typeface="Myriad Pro"/>
              </a:rPr>
              <a:t>KOMMUNAL VATTENPLANERING</a:t>
            </a:r>
          </a:p>
        </p:txBody>
      </p:sp>
      <p:pic>
        <p:nvPicPr>
          <p:cNvPr id="3" name="Bildobjekt 2" descr="Logotyp för Studio Flygar."/>
          <p:cNvPicPr>
            <a:picLocks noChangeAspect="1"/>
          </p:cNvPicPr>
          <p:nvPr/>
        </p:nvPicPr>
        <p:blipFill>
          <a:blip r:embed="rId3"/>
          <a:stretch>
            <a:fillRect/>
          </a:stretch>
        </p:blipFill>
        <p:spPr>
          <a:xfrm>
            <a:off x="11309438" y="5994400"/>
            <a:ext cx="601133" cy="601133"/>
          </a:xfrm>
          <a:prstGeom prst="rect">
            <a:avLst/>
          </a:prstGeom>
        </p:spPr>
      </p:pic>
      <p:grpSp>
        <p:nvGrpSpPr>
          <p:cNvPr id="4" name="Grupp 3" descr="Logotyper för projektet LIFE IP Rich Waters, LIFE och Havs- och vattenmyndigheten. ">
            <a:extLst>
              <a:ext uri="{FF2B5EF4-FFF2-40B4-BE49-F238E27FC236}">
                <a16:creationId xmlns:a16="http://schemas.microsoft.com/office/drawing/2014/main" id="{AA5C6A32-E0DD-81E2-D9CE-CC5FCFD06D33}"/>
              </a:ext>
            </a:extLst>
          </p:cNvPr>
          <p:cNvGrpSpPr/>
          <p:nvPr/>
        </p:nvGrpSpPr>
        <p:grpSpPr>
          <a:xfrm>
            <a:off x="8210095" y="5506720"/>
            <a:ext cx="2857312" cy="1131818"/>
            <a:chOff x="4752204" y="5148506"/>
            <a:chExt cx="3359350" cy="1512000"/>
          </a:xfrm>
        </p:grpSpPr>
        <p:pic>
          <p:nvPicPr>
            <p:cNvPr id="5" name="Bildobjekt 4">
              <a:extLst>
                <a:ext uri="{FF2B5EF4-FFF2-40B4-BE49-F238E27FC236}">
                  <a16:creationId xmlns:a16="http://schemas.microsoft.com/office/drawing/2014/main" id="{1FD2CC83-3CFB-E1F5-C6A7-AA98038C89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2204" y="5148506"/>
              <a:ext cx="1216854" cy="1512000"/>
            </a:xfrm>
            <a:prstGeom prst="rect">
              <a:avLst/>
            </a:prstGeom>
          </p:spPr>
        </p:pic>
        <p:pic>
          <p:nvPicPr>
            <p:cNvPr id="7" name="Bildobjekt 6">
              <a:extLst>
                <a:ext uri="{FF2B5EF4-FFF2-40B4-BE49-F238E27FC236}">
                  <a16:creationId xmlns:a16="http://schemas.microsoft.com/office/drawing/2014/main" id="{5A20CA9C-0AF2-85BC-0FC1-08A6655D93D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118338" y="5615631"/>
              <a:ext cx="846453" cy="612000"/>
            </a:xfrm>
            <a:prstGeom prst="rect">
              <a:avLst/>
            </a:prstGeom>
          </p:spPr>
        </p:pic>
        <p:pic>
          <p:nvPicPr>
            <p:cNvPr id="8" name="Bildobjekt 7" descr="En bild som visar mat, sitter, tecken, stopp&#10;&#10;Automatiskt genererad beskrivning">
              <a:extLst>
                <a:ext uri="{FF2B5EF4-FFF2-40B4-BE49-F238E27FC236}">
                  <a16:creationId xmlns:a16="http://schemas.microsoft.com/office/drawing/2014/main" id="{3A3F9462-A6A3-CBAE-712B-1671C6D1CE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4071" y="5723631"/>
              <a:ext cx="997483" cy="396000"/>
            </a:xfrm>
            <a:prstGeom prst="rect">
              <a:avLst/>
            </a:prstGeom>
          </p:spPr>
        </p:pic>
      </p:grpSp>
    </p:spTree>
    <p:extLst>
      <p:ext uri="{BB962C8B-B14F-4D97-AF65-F5344CB8AC3E}">
        <p14:creationId xmlns:p14="http://schemas.microsoft.com/office/powerpoint/2010/main" val="386350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a:spLocks/>
          </p:cNvSpPr>
          <p:nvPr/>
        </p:nvSpPr>
        <p:spPr>
          <a:xfrm>
            <a:off x="2493737" y="2191715"/>
            <a:ext cx="7214540"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300" normalizeH="0" baseline="0" noProof="0">
                <a:ln>
                  <a:noFill/>
                </a:ln>
                <a:solidFill>
                  <a:srgbClr val="0070C0"/>
                </a:solidFill>
                <a:effectLst/>
                <a:uLnTx/>
                <a:uFillTx/>
                <a:latin typeface="Myriad Pro"/>
                <a:ea typeface="+mn-ea"/>
                <a:cs typeface="Myriad Pro"/>
              </a:rPr>
              <a:t>www.vattenplanering.se</a:t>
            </a:r>
            <a:endParaRPr kumimoji="0" lang="sv-SE" sz="4400" b="1" i="0" u="none" strike="noStrike" kern="1200" cap="none" spc="300" normalizeH="0" baseline="0" noProof="0" dirty="0">
              <a:ln>
                <a:noFill/>
              </a:ln>
              <a:solidFill>
                <a:srgbClr val="0070C0"/>
              </a:solidFill>
              <a:effectLst/>
              <a:uLnTx/>
              <a:uFillTx/>
              <a:latin typeface="Myriad Pro"/>
              <a:ea typeface="+mn-ea"/>
              <a:cs typeface="Myriad Pro"/>
            </a:endParaRPr>
          </a:p>
        </p:txBody>
      </p:sp>
      <p:pic>
        <p:nvPicPr>
          <p:cNvPr id="3" name="Bildobjekt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309438" y="5994400"/>
            <a:ext cx="601133" cy="601133"/>
          </a:xfrm>
          <a:prstGeom prst="rect">
            <a:avLst/>
          </a:prstGeom>
        </p:spPr>
      </p:pic>
      <p:grpSp>
        <p:nvGrpSpPr>
          <p:cNvPr id="4" name="Grupp 3">
            <a:extLst>
              <a:ext uri="{FF2B5EF4-FFF2-40B4-BE49-F238E27FC236}">
                <a16:creationId xmlns:a16="http://schemas.microsoft.com/office/drawing/2014/main" id="{AA5C6A32-E0DD-81E2-D9CE-CC5FCFD06D33}"/>
              </a:ext>
              <a:ext uri="{C183D7F6-B498-43B3-948B-1728B52AA6E4}">
                <adec:decorative xmlns:adec="http://schemas.microsoft.com/office/drawing/2017/decorative" val="1"/>
              </a:ext>
            </a:extLst>
          </p:cNvPr>
          <p:cNvGrpSpPr/>
          <p:nvPr/>
        </p:nvGrpSpPr>
        <p:grpSpPr>
          <a:xfrm>
            <a:off x="8210095" y="5506720"/>
            <a:ext cx="2857312" cy="1131818"/>
            <a:chOff x="4752204" y="5148506"/>
            <a:chExt cx="3359350" cy="1512000"/>
          </a:xfrm>
        </p:grpSpPr>
        <p:pic>
          <p:nvPicPr>
            <p:cNvPr id="5" name="Bildobjekt 4">
              <a:extLst>
                <a:ext uri="{FF2B5EF4-FFF2-40B4-BE49-F238E27FC236}">
                  <a16:creationId xmlns:a16="http://schemas.microsoft.com/office/drawing/2014/main" id="{1FD2CC83-3CFB-E1F5-C6A7-AA98038C89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2204" y="5148506"/>
              <a:ext cx="1216854" cy="1512000"/>
            </a:xfrm>
            <a:prstGeom prst="rect">
              <a:avLst/>
            </a:prstGeom>
          </p:spPr>
        </p:pic>
        <p:pic>
          <p:nvPicPr>
            <p:cNvPr id="7" name="Bildobjekt 6">
              <a:extLst>
                <a:ext uri="{FF2B5EF4-FFF2-40B4-BE49-F238E27FC236}">
                  <a16:creationId xmlns:a16="http://schemas.microsoft.com/office/drawing/2014/main" id="{5A20CA9C-0AF2-85BC-0FC1-08A6655D93D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118338" y="5615631"/>
              <a:ext cx="846453" cy="612000"/>
            </a:xfrm>
            <a:prstGeom prst="rect">
              <a:avLst/>
            </a:prstGeom>
          </p:spPr>
        </p:pic>
        <p:pic>
          <p:nvPicPr>
            <p:cNvPr id="8" name="Bildobjekt 7" descr="En bild som visar mat, sitter, tecken, stopp&#10;&#10;Automatiskt genererad beskrivning">
              <a:extLst>
                <a:ext uri="{FF2B5EF4-FFF2-40B4-BE49-F238E27FC236}">
                  <a16:creationId xmlns:a16="http://schemas.microsoft.com/office/drawing/2014/main" id="{3A3F9462-A6A3-CBAE-712B-1671C6D1CE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4071" y="5723631"/>
              <a:ext cx="997483" cy="396000"/>
            </a:xfrm>
            <a:prstGeom prst="rect">
              <a:avLst/>
            </a:prstGeom>
          </p:spPr>
        </p:pic>
      </p:grpSp>
    </p:spTree>
    <p:extLst>
      <p:ext uri="{BB962C8B-B14F-4D97-AF65-F5344CB8AC3E}">
        <p14:creationId xmlns:p14="http://schemas.microsoft.com/office/powerpoint/2010/main" val="4117999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a:spLocks/>
          </p:cNvSpPr>
          <p:nvPr/>
        </p:nvSpPr>
        <p:spPr>
          <a:xfrm>
            <a:off x="3050935" y="2782669"/>
            <a:ext cx="609012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a:ln>
                  <a:noFill/>
                </a:ln>
                <a:solidFill>
                  <a:srgbClr val="0070C0"/>
                </a:solidFill>
                <a:effectLst/>
                <a:uLnTx/>
                <a:uFillTx/>
                <a:latin typeface="Myriad Pro"/>
                <a:ea typeface="+mn-ea"/>
                <a:cs typeface="Myriad Pro"/>
              </a:rPr>
              <a:t>Kommunen har många roller</a:t>
            </a:r>
            <a:endParaRPr kumimoji="0" lang="sv-SE" sz="3600" b="0" i="0" u="none" strike="noStrike" kern="1200" cap="none" spc="0" normalizeH="0" baseline="0" noProof="0" dirty="0">
              <a:ln>
                <a:noFill/>
              </a:ln>
              <a:solidFill>
                <a:srgbClr val="0070C0"/>
              </a:solidFill>
              <a:effectLst/>
              <a:uLnTx/>
              <a:uFillTx/>
              <a:latin typeface="Myriad Pro"/>
              <a:ea typeface="+mn-ea"/>
              <a:cs typeface="Myriad Pro"/>
            </a:endParaRPr>
          </a:p>
        </p:txBody>
      </p:sp>
    </p:spTree>
    <p:extLst>
      <p:ext uri="{BB962C8B-B14F-4D97-AF65-F5344CB8AC3E}">
        <p14:creationId xmlns:p14="http://schemas.microsoft.com/office/powerpoint/2010/main" val="88624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Tillsyns...">
            <a:extLst>
              <a:ext uri="{FF2B5EF4-FFF2-40B4-BE49-F238E27FC236}">
                <a16:creationId xmlns:a16="http://schemas.microsoft.com/office/drawing/2014/main" id="{060FF637-22DB-DC9A-DBA8-1A64A92EB9D6}"/>
              </a:ext>
              <a:ext uri="{C183D7F6-B498-43B3-948B-1728B52AA6E4}">
                <adec:decorative xmlns:adec="http://schemas.microsoft.com/office/drawing/2017/decorative" val="1"/>
              </a:ext>
            </a:extLst>
          </p:cNvPr>
          <p:cNvGrpSpPr/>
          <p:nvPr/>
        </p:nvGrpSpPr>
        <p:grpSpPr>
          <a:xfrm>
            <a:off x="987387" y="201892"/>
            <a:ext cx="3177540" cy="2755974"/>
            <a:chOff x="987387" y="201892"/>
            <a:chExt cx="3177540" cy="2755974"/>
          </a:xfrm>
        </p:grpSpPr>
        <p:grpSp>
          <p:nvGrpSpPr>
            <p:cNvPr id="29" name="Grupp 28">
              <a:extLst>
                <a:ext uri="{FF2B5EF4-FFF2-40B4-BE49-F238E27FC236}">
                  <a16:creationId xmlns:a16="http://schemas.microsoft.com/office/drawing/2014/main" id="{B3343456-F2E1-5922-1705-E82E93056B60}"/>
                </a:ext>
              </a:extLst>
            </p:cNvPr>
            <p:cNvGrpSpPr/>
            <p:nvPr/>
          </p:nvGrpSpPr>
          <p:grpSpPr>
            <a:xfrm>
              <a:off x="987387" y="201892"/>
              <a:ext cx="3177540" cy="2755974"/>
              <a:chOff x="987387" y="201892"/>
              <a:chExt cx="3177540" cy="2755974"/>
            </a:xfrm>
          </p:grpSpPr>
          <p:pic>
            <p:nvPicPr>
              <p:cNvPr id="4" name="Bildobjekt 3" descr="En bild som visar text, inomhus, full av färg&#10;&#10;Automatiskt genererad beskrivning">
                <a:extLst>
                  <a:ext uri="{FF2B5EF4-FFF2-40B4-BE49-F238E27FC236}">
                    <a16:creationId xmlns:a16="http://schemas.microsoft.com/office/drawing/2014/main" id="{1B36EE29-B9CB-1443-9DF0-E35F8BD4CACF}"/>
                  </a:ext>
                </a:extLst>
              </p:cNvPr>
              <p:cNvPicPr>
                <a:picLocks noChangeAspect="1"/>
              </p:cNvPicPr>
              <p:nvPr/>
            </p:nvPicPr>
            <p:blipFill>
              <a:blip r:embed="rId3"/>
              <a:stretch>
                <a:fillRect/>
              </a:stretch>
            </p:blipFill>
            <p:spPr>
              <a:xfrm>
                <a:off x="987387" y="961426"/>
                <a:ext cx="3177540" cy="1996440"/>
              </a:xfrm>
              <a:prstGeom prst="rect">
                <a:avLst/>
              </a:prstGeom>
            </p:spPr>
          </p:pic>
          <p:pic>
            <p:nvPicPr>
              <p:cNvPr id="22" name="Bildobjekt 21">
                <a:extLst>
                  <a:ext uri="{FF2B5EF4-FFF2-40B4-BE49-F238E27FC236}">
                    <a16:creationId xmlns:a16="http://schemas.microsoft.com/office/drawing/2014/main" id="{9BF09023-1A23-A92E-8214-270A3A3BD424}"/>
                  </a:ext>
                </a:extLst>
              </p:cNvPr>
              <p:cNvPicPr>
                <a:picLocks noChangeAspect="1"/>
              </p:cNvPicPr>
              <p:nvPr/>
            </p:nvPicPr>
            <p:blipFill>
              <a:blip r:embed="rId4"/>
              <a:stretch>
                <a:fillRect/>
              </a:stretch>
            </p:blipFill>
            <p:spPr>
              <a:xfrm>
                <a:off x="1278805" y="201892"/>
                <a:ext cx="753345" cy="1573654"/>
              </a:xfrm>
              <a:prstGeom prst="rect">
                <a:avLst/>
              </a:prstGeom>
            </p:spPr>
          </p:pic>
        </p:grpSp>
        <p:sp>
          <p:nvSpPr>
            <p:cNvPr id="35" name="textruta 34">
              <a:extLst>
                <a:ext uri="{FF2B5EF4-FFF2-40B4-BE49-F238E27FC236}">
                  <a16:creationId xmlns:a16="http://schemas.microsoft.com/office/drawing/2014/main" id="{11589CD1-6E18-C53B-5D4C-7445A61203BE}"/>
                </a:ext>
              </a:extLst>
            </p:cNvPr>
            <p:cNvSpPr txBox="1"/>
            <p:nvPr/>
          </p:nvSpPr>
          <p:spPr>
            <a:xfrm>
              <a:off x="1831197" y="408829"/>
              <a:ext cx="1871025" cy="523220"/>
            </a:xfrm>
            <a:prstGeom prst="rect">
              <a:avLst/>
            </a:prstGeom>
            <a:noFill/>
          </p:spPr>
          <p:txBody>
            <a:bodyPr wrap="none" rtlCol="0">
              <a:spAutoFit/>
            </a:bodyPr>
            <a:lstStyle/>
            <a:p>
              <a:r>
                <a:rPr lang="sv-SE" sz="1400" b="1" dirty="0">
                  <a:latin typeface="Myriad Pro"/>
                  <a:cs typeface="Myriad Pro"/>
                </a:rPr>
                <a:t>Tillsyns- och </a:t>
              </a:r>
            </a:p>
            <a:p>
              <a:r>
                <a:rPr lang="sv-SE" sz="1400" b="1" dirty="0">
                  <a:latin typeface="Myriad Pro"/>
                  <a:cs typeface="Myriad Pro"/>
                </a:rPr>
                <a:t>tillståndsmyndighet</a:t>
              </a:r>
              <a:endParaRPr lang="sv-SE" sz="1400" dirty="0">
                <a:latin typeface="Myriad Pro"/>
                <a:cs typeface="Myriad Pro"/>
              </a:endParaRPr>
            </a:p>
          </p:txBody>
        </p:sp>
      </p:grpSp>
      <p:grpSp>
        <p:nvGrpSpPr>
          <p:cNvPr id="44" name="Markägare">
            <a:extLst>
              <a:ext uri="{FF2B5EF4-FFF2-40B4-BE49-F238E27FC236}">
                <a16:creationId xmlns:a16="http://schemas.microsoft.com/office/drawing/2014/main" id="{E13B42C2-7E77-ED89-3CD7-37011D155608}"/>
              </a:ext>
              <a:ext uri="{C183D7F6-B498-43B3-948B-1728B52AA6E4}">
                <adec:decorative xmlns:adec="http://schemas.microsoft.com/office/drawing/2017/decorative" val="1"/>
              </a:ext>
            </a:extLst>
          </p:cNvPr>
          <p:cNvGrpSpPr/>
          <p:nvPr/>
        </p:nvGrpSpPr>
        <p:grpSpPr>
          <a:xfrm>
            <a:off x="779985" y="3118409"/>
            <a:ext cx="3279212" cy="2750872"/>
            <a:chOff x="779985" y="3118409"/>
            <a:chExt cx="3279212" cy="2750872"/>
          </a:xfrm>
        </p:grpSpPr>
        <p:grpSp>
          <p:nvGrpSpPr>
            <p:cNvPr id="32" name="Grupp 31">
              <a:extLst>
                <a:ext uri="{FF2B5EF4-FFF2-40B4-BE49-F238E27FC236}">
                  <a16:creationId xmlns:a16="http://schemas.microsoft.com/office/drawing/2014/main" id="{335D198C-B80F-6A0C-E121-5265A34DDEFB}"/>
                </a:ext>
              </a:extLst>
            </p:cNvPr>
            <p:cNvGrpSpPr/>
            <p:nvPr/>
          </p:nvGrpSpPr>
          <p:grpSpPr>
            <a:xfrm>
              <a:off x="965477" y="3118409"/>
              <a:ext cx="3093720" cy="2750872"/>
              <a:chOff x="965477" y="3118409"/>
              <a:chExt cx="3093720" cy="2750872"/>
            </a:xfrm>
          </p:grpSpPr>
          <p:pic>
            <p:nvPicPr>
              <p:cNvPr id="7" name="Bildobjekt 6" descr="En bild som visar text&#10;&#10;Automatiskt genererad beskrivning">
                <a:extLst>
                  <a:ext uri="{FF2B5EF4-FFF2-40B4-BE49-F238E27FC236}">
                    <a16:creationId xmlns:a16="http://schemas.microsoft.com/office/drawing/2014/main" id="{04DFDB07-FFF4-73C1-9FB0-74428CFF3EEB}"/>
                  </a:ext>
                </a:extLst>
              </p:cNvPr>
              <p:cNvPicPr>
                <a:picLocks noChangeAspect="1"/>
              </p:cNvPicPr>
              <p:nvPr/>
            </p:nvPicPr>
            <p:blipFill>
              <a:blip r:embed="rId5"/>
              <a:stretch>
                <a:fillRect/>
              </a:stretch>
            </p:blipFill>
            <p:spPr>
              <a:xfrm>
                <a:off x="965477" y="3823311"/>
                <a:ext cx="3093720" cy="2045970"/>
              </a:xfrm>
              <a:prstGeom prst="rect">
                <a:avLst/>
              </a:prstGeom>
            </p:spPr>
          </p:pic>
          <p:pic>
            <p:nvPicPr>
              <p:cNvPr id="23" name="Bildobjekt 22" descr="En bild som visar silhuett&#10;&#10;Automatiskt genererad beskrivning">
                <a:extLst>
                  <a:ext uri="{FF2B5EF4-FFF2-40B4-BE49-F238E27FC236}">
                    <a16:creationId xmlns:a16="http://schemas.microsoft.com/office/drawing/2014/main" id="{3C184534-9074-D0A2-2513-14AD38A0F67A}"/>
                  </a:ext>
                </a:extLst>
              </p:cNvPr>
              <p:cNvPicPr>
                <a:picLocks noChangeAspect="1"/>
              </p:cNvPicPr>
              <p:nvPr/>
            </p:nvPicPr>
            <p:blipFill>
              <a:blip r:embed="rId6"/>
              <a:stretch>
                <a:fillRect/>
              </a:stretch>
            </p:blipFill>
            <p:spPr>
              <a:xfrm>
                <a:off x="1651194" y="3118409"/>
                <a:ext cx="696363" cy="1363093"/>
              </a:xfrm>
              <a:prstGeom prst="rect">
                <a:avLst/>
              </a:prstGeom>
            </p:spPr>
          </p:pic>
        </p:grpSp>
        <p:sp>
          <p:nvSpPr>
            <p:cNvPr id="36" name="textruta 35">
              <a:extLst>
                <a:ext uri="{FF2B5EF4-FFF2-40B4-BE49-F238E27FC236}">
                  <a16:creationId xmlns:a16="http://schemas.microsoft.com/office/drawing/2014/main" id="{07C9936D-8519-29A7-4F0C-E6F4C010ACB1}"/>
                </a:ext>
              </a:extLst>
            </p:cNvPr>
            <p:cNvSpPr txBox="1"/>
            <p:nvPr/>
          </p:nvSpPr>
          <p:spPr>
            <a:xfrm>
              <a:off x="779985" y="3706648"/>
              <a:ext cx="1056701" cy="307777"/>
            </a:xfrm>
            <a:prstGeom prst="rect">
              <a:avLst/>
            </a:prstGeom>
            <a:noFill/>
          </p:spPr>
          <p:txBody>
            <a:bodyPr wrap="none" rtlCol="0">
              <a:spAutoFit/>
            </a:bodyPr>
            <a:lstStyle/>
            <a:p>
              <a:pPr algn="ctr"/>
              <a:r>
                <a:rPr lang="sv-SE" sz="1400" b="1" dirty="0">
                  <a:latin typeface="Myriad Pro"/>
                  <a:cs typeface="Myriad Pro"/>
                </a:rPr>
                <a:t>Markägare</a:t>
              </a:r>
              <a:endParaRPr lang="sv-SE" sz="1400" dirty="0">
                <a:latin typeface="Myriad Pro"/>
                <a:cs typeface="Myriad Pro"/>
              </a:endParaRPr>
            </a:p>
          </p:txBody>
        </p:sp>
      </p:grpSp>
      <p:grpSp>
        <p:nvGrpSpPr>
          <p:cNvPr id="45" name="VA-huvudman">
            <a:extLst>
              <a:ext uri="{FF2B5EF4-FFF2-40B4-BE49-F238E27FC236}">
                <a16:creationId xmlns:a16="http://schemas.microsoft.com/office/drawing/2014/main" id="{3918A5B8-4C2C-B67E-5CAB-9A67CA4E42FC}"/>
              </a:ext>
              <a:ext uri="{C183D7F6-B498-43B3-948B-1728B52AA6E4}">
                <adec:decorative xmlns:adec="http://schemas.microsoft.com/office/drawing/2017/decorative" val="1"/>
              </a:ext>
            </a:extLst>
          </p:cNvPr>
          <p:cNvGrpSpPr/>
          <p:nvPr/>
        </p:nvGrpSpPr>
        <p:grpSpPr>
          <a:xfrm>
            <a:off x="4811934" y="4250014"/>
            <a:ext cx="2602230" cy="2379345"/>
            <a:chOff x="4811934" y="4250014"/>
            <a:chExt cx="2602230" cy="2379345"/>
          </a:xfrm>
        </p:grpSpPr>
        <p:grpSp>
          <p:nvGrpSpPr>
            <p:cNvPr id="33" name="Grupp 32">
              <a:extLst>
                <a:ext uri="{FF2B5EF4-FFF2-40B4-BE49-F238E27FC236}">
                  <a16:creationId xmlns:a16="http://schemas.microsoft.com/office/drawing/2014/main" id="{2FEE770C-0103-C623-96F4-F5D722F15ED2}"/>
                </a:ext>
              </a:extLst>
            </p:cNvPr>
            <p:cNvGrpSpPr/>
            <p:nvPr/>
          </p:nvGrpSpPr>
          <p:grpSpPr>
            <a:xfrm>
              <a:off x="4811934" y="4250014"/>
              <a:ext cx="2602230" cy="2379345"/>
              <a:chOff x="4811934" y="4250014"/>
              <a:chExt cx="2602230" cy="2379345"/>
            </a:xfrm>
          </p:grpSpPr>
          <p:pic>
            <p:nvPicPr>
              <p:cNvPr id="9" name="Bildobjekt 8" descr="En bild som visar text&#10;&#10;Automatiskt genererad beskrivning">
                <a:extLst>
                  <a:ext uri="{FF2B5EF4-FFF2-40B4-BE49-F238E27FC236}">
                    <a16:creationId xmlns:a16="http://schemas.microsoft.com/office/drawing/2014/main" id="{023B76D4-1BD9-850D-AC89-30A3707543D3}"/>
                  </a:ext>
                </a:extLst>
              </p:cNvPr>
              <p:cNvPicPr>
                <a:picLocks noChangeAspect="1"/>
              </p:cNvPicPr>
              <p:nvPr/>
            </p:nvPicPr>
            <p:blipFill>
              <a:blip r:embed="rId7"/>
              <a:stretch>
                <a:fillRect/>
              </a:stretch>
            </p:blipFill>
            <p:spPr>
              <a:xfrm>
                <a:off x="4811934" y="4941529"/>
                <a:ext cx="2602230" cy="1687830"/>
              </a:xfrm>
              <a:prstGeom prst="rect">
                <a:avLst/>
              </a:prstGeom>
            </p:spPr>
          </p:pic>
          <p:pic>
            <p:nvPicPr>
              <p:cNvPr id="27" name="Bildobjekt 26">
                <a:extLst>
                  <a:ext uri="{FF2B5EF4-FFF2-40B4-BE49-F238E27FC236}">
                    <a16:creationId xmlns:a16="http://schemas.microsoft.com/office/drawing/2014/main" id="{13DC16C8-84EA-29E1-AB5D-89A1652EC9CB}"/>
                  </a:ext>
                </a:extLst>
              </p:cNvPr>
              <p:cNvPicPr>
                <a:picLocks noChangeAspect="1"/>
              </p:cNvPicPr>
              <p:nvPr/>
            </p:nvPicPr>
            <p:blipFill>
              <a:blip r:embed="rId8"/>
              <a:stretch>
                <a:fillRect/>
              </a:stretch>
            </p:blipFill>
            <p:spPr>
              <a:xfrm>
                <a:off x="5274952" y="4250014"/>
                <a:ext cx="655757" cy="1535430"/>
              </a:xfrm>
              <a:prstGeom prst="rect">
                <a:avLst/>
              </a:prstGeom>
            </p:spPr>
          </p:pic>
        </p:grpSp>
        <p:sp>
          <p:nvSpPr>
            <p:cNvPr id="37" name="textruta 36">
              <a:extLst>
                <a:ext uri="{FF2B5EF4-FFF2-40B4-BE49-F238E27FC236}">
                  <a16:creationId xmlns:a16="http://schemas.microsoft.com/office/drawing/2014/main" id="{8759ED8C-7442-9A4E-C65D-DB353612EEB2}"/>
                </a:ext>
              </a:extLst>
            </p:cNvPr>
            <p:cNvSpPr txBox="1"/>
            <p:nvPr/>
          </p:nvSpPr>
          <p:spPr>
            <a:xfrm>
              <a:off x="5932282" y="4846296"/>
              <a:ext cx="1380507" cy="307777"/>
            </a:xfrm>
            <a:prstGeom prst="rect">
              <a:avLst/>
            </a:prstGeom>
            <a:noFill/>
          </p:spPr>
          <p:txBody>
            <a:bodyPr wrap="none" rtlCol="0">
              <a:spAutoFit/>
            </a:bodyPr>
            <a:lstStyle/>
            <a:p>
              <a:pPr algn="ctr"/>
              <a:r>
                <a:rPr lang="sv-SE" sz="1400" b="1" dirty="0">
                  <a:latin typeface="Myriad Pro"/>
                  <a:cs typeface="Myriad Pro"/>
                </a:rPr>
                <a:t>VA- huvudman</a:t>
              </a:r>
              <a:endParaRPr lang="sv-SE" sz="1400" dirty="0">
                <a:latin typeface="Myriad Pro"/>
                <a:cs typeface="Myriad Pro"/>
              </a:endParaRPr>
            </a:p>
          </p:txBody>
        </p:sp>
      </p:grpSp>
      <p:grpSp>
        <p:nvGrpSpPr>
          <p:cNvPr id="41" name="Samhällsplanerare">
            <a:extLst>
              <a:ext uri="{FF2B5EF4-FFF2-40B4-BE49-F238E27FC236}">
                <a16:creationId xmlns:a16="http://schemas.microsoft.com/office/drawing/2014/main" id="{057E7D5C-97A2-4FBE-D46E-61C6D7AC848C}"/>
              </a:ext>
              <a:ext uri="{C183D7F6-B498-43B3-948B-1728B52AA6E4}">
                <adec:decorative xmlns:adec="http://schemas.microsoft.com/office/drawing/2017/decorative" val="1"/>
              </a:ext>
            </a:extLst>
          </p:cNvPr>
          <p:cNvGrpSpPr/>
          <p:nvPr/>
        </p:nvGrpSpPr>
        <p:grpSpPr>
          <a:xfrm>
            <a:off x="4786106" y="133844"/>
            <a:ext cx="2762185" cy="2239048"/>
            <a:chOff x="4786106" y="133844"/>
            <a:chExt cx="2762185" cy="2239048"/>
          </a:xfrm>
        </p:grpSpPr>
        <p:grpSp>
          <p:nvGrpSpPr>
            <p:cNvPr id="30" name="Grupp 29">
              <a:extLst>
                <a:ext uri="{FF2B5EF4-FFF2-40B4-BE49-F238E27FC236}">
                  <a16:creationId xmlns:a16="http://schemas.microsoft.com/office/drawing/2014/main" id="{C6646D61-2626-A217-35ED-42C365A9ABB6}"/>
                </a:ext>
              </a:extLst>
            </p:cNvPr>
            <p:cNvGrpSpPr/>
            <p:nvPr/>
          </p:nvGrpSpPr>
          <p:grpSpPr>
            <a:xfrm>
              <a:off x="4786106" y="133844"/>
              <a:ext cx="2541270" cy="2239048"/>
              <a:chOff x="4786106" y="133844"/>
              <a:chExt cx="2541270" cy="2239048"/>
            </a:xfrm>
          </p:grpSpPr>
          <p:pic>
            <p:nvPicPr>
              <p:cNvPr id="11" name="Bildobjekt 10" descr="En bild som visar text&#10;&#10;Automatiskt genererad beskrivning">
                <a:extLst>
                  <a:ext uri="{FF2B5EF4-FFF2-40B4-BE49-F238E27FC236}">
                    <a16:creationId xmlns:a16="http://schemas.microsoft.com/office/drawing/2014/main" id="{ED47C3A7-4684-6787-0707-DC754834CD0E}"/>
                  </a:ext>
                </a:extLst>
              </p:cNvPr>
              <p:cNvPicPr>
                <a:picLocks noChangeAspect="1"/>
              </p:cNvPicPr>
              <p:nvPr/>
            </p:nvPicPr>
            <p:blipFill>
              <a:blip r:embed="rId9"/>
              <a:stretch>
                <a:fillRect/>
              </a:stretch>
            </p:blipFill>
            <p:spPr>
              <a:xfrm>
                <a:off x="4786106" y="837462"/>
                <a:ext cx="2541270" cy="1535430"/>
              </a:xfrm>
              <a:prstGeom prst="rect">
                <a:avLst/>
              </a:prstGeom>
            </p:spPr>
          </p:pic>
          <p:pic>
            <p:nvPicPr>
              <p:cNvPr id="25" name="Bildobjekt 24">
                <a:extLst>
                  <a:ext uri="{FF2B5EF4-FFF2-40B4-BE49-F238E27FC236}">
                    <a16:creationId xmlns:a16="http://schemas.microsoft.com/office/drawing/2014/main" id="{E484151B-FC93-5663-39B3-9CB33A174639}"/>
                  </a:ext>
                </a:extLst>
              </p:cNvPr>
              <p:cNvPicPr>
                <a:picLocks noChangeAspect="1"/>
              </p:cNvPicPr>
              <p:nvPr/>
            </p:nvPicPr>
            <p:blipFill>
              <a:blip r:embed="rId10"/>
              <a:stretch>
                <a:fillRect/>
              </a:stretch>
            </p:blipFill>
            <p:spPr>
              <a:xfrm>
                <a:off x="5364402" y="133844"/>
                <a:ext cx="762253" cy="1407236"/>
              </a:xfrm>
              <a:prstGeom prst="rect">
                <a:avLst/>
              </a:prstGeom>
            </p:spPr>
          </p:pic>
        </p:grpSp>
        <p:sp>
          <p:nvSpPr>
            <p:cNvPr id="38" name="textruta 37">
              <a:extLst>
                <a:ext uri="{FF2B5EF4-FFF2-40B4-BE49-F238E27FC236}">
                  <a16:creationId xmlns:a16="http://schemas.microsoft.com/office/drawing/2014/main" id="{8B75CFC0-DB1C-75CD-C047-0AAC3704D656}"/>
                </a:ext>
              </a:extLst>
            </p:cNvPr>
            <p:cNvSpPr txBox="1"/>
            <p:nvPr/>
          </p:nvSpPr>
          <p:spPr>
            <a:xfrm>
              <a:off x="5861611" y="408829"/>
              <a:ext cx="1686680" cy="307777"/>
            </a:xfrm>
            <a:prstGeom prst="rect">
              <a:avLst/>
            </a:prstGeom>
            <a:noFill/>
          </p:spPr>
          <p:txBody>
            <a:bodyPr wrap="none" rtlCol="0">
              <a:spAutoFit/>
            </a:bodyPr>
            <a:lstStyle/>
            <a:p>
              <a:pPr algn="ctr"/>
              <a:r>
                <a:rPr lang="sv-SE" sz="1400" b="1" dirty="0">
                  <a:latin typeface="Myriad Pro"/>
                  <a:cs typeface="Myriad Pro"/>
                </a:rPr>
                <a:t>Samhällsplanerare</a:t>
              </a:r>
              <a:endParaRPr lang="sv-SE" sz="1400" dirty="0">
                <a:latin typeface="Myriad Pro"/>
                <a:cs typeface="Myriad Pro"/>
              </a:endParaRPr>
            </a:p>
          </p:txBody>
        </p:sp>
      </p:grpSp>
      <p:grpSp>
        <p:nvGrpSpPr>
          <p:cNvPr id="43" name="Dricksvattenproducent">
            <a:extLst>
              <a:ext uri="{FF2B5EF4-FFF2-40B4-BE49-F238E27FC236}">
                <a16:creationId xmlns:a16="http://schemas.microsoft.com/office/drawing/2014/main" id="{790D1535-119A-AA16-CFC9-2397F5FD38A4}"/>
              </a:ext>
              <a:ext uri="{C183D7F6-B498-43B3-948B-1728B52AA6E4}">
                <adec:decorative xmlns:adec="http://schemas.microsoft.com/office/drawing/2017/decorative" val="1"/>
              </a:ext>
            </a:extLst>
          </p:cNvPr>
          <p:cNvGrpSpPr/>
          <p:nvPr/>
        </p:nvGrpSpPr>
        <p:grpSpPr>
          <a:xfrm>
            <a:off x="8153500" y="408829"/>
            <a:ext cx="3150870" cy="2598908"/>
            <a:chOff x="8153500" y="408829"/>
            <a:chExt cx="3150870" cy="2598908"/>
          </a:xfrm>
        </p:grpSpPr>
        <p:grpSp>
          <p:nvGrpSpPr>
            <p:cNvPr id="31" name="Grupp 30">
              <a:extLst>
                <a:ext uri="{FF2B5EF4-FFF2-40B4-BE49-F238E27FC236}">
                  <a16:creationId xmlns:a16="http://schemas.microsoft.com/office/drawing/2014/main" id="{D63DD0AF-F733-0D92-9815-00C7D6A735CB}"/>
                </a:ext>
              </a:extLst>
            </p:cNvPr>
            <p:cNvGrpSpPr/>
            <p:nvPr/>
          </p:nvGrpSpPr>
          <p:grpSpPr>
            <a:xfrm>
              <a:off x="8153500" y="521889"/>
              <a:ext cx="3150870" cy="2485848"/>
              <a:chOff x="8111465" y="546924"/>
              <a:chExt cx="3150870" cy="2485848"/>
            </a:xfrm>
          </p:grpSpPr>
          <p:pic>
            <p:nvPicPr>
              <p:cNvPr id="15" name="Bildobjekt 14" descr="En bild som visar inomhus, full av färg&#10;&#10;Automatiskt genererad beskrivning">
                <a:extLst>
                  <a:ext uri="{FF2B5EF4-FFF2-40B4-BE49-F238E27FC236}">
                    <a16:creationId xmlns:a16="http://schemas.microsoft.com/office/drawing/2014/main" id="{508B53F3-5A77-B9DC-B840-79411A790C29}"/>
                  </a:ext>
                </a:extLst>
              </p:cNvPr>
              <p:cNvPicPr>
                <a:picLocks noChangeAspect="1"/>
              </p:cNvPicPr>
              <p:nvPr/>
            </p:nvPicPr>
            <p:blipFill>
              <a:blip r:embed="rId11"/>
              <a:stretch>
                <a:fillRect/>
              </a:stretch>
            </p:blipFill>
            <p:spPr>
              <a:xfrm>
                <a:off x="8111465" y="1120152"/>
                <a:ext cx="3150870" cy="1912620"/>
              </a:xfrm>
              <a:prstGeom prst="rect">
                <a:avLst/>
              </a:prstGeom>
            </p:spPr>
          </p:pic>
          <p:pic>
            <p:nvPicPr>
              <p:cNvPr id="24" name="Bildobjekt 23">
                <a:extLst>
                  <a:ext uri="{FF2B5EF4-FFF2-40B4-BE49-F238E27FC236}">
                    <a16:creationId xmlns:a16="http://schemas.microsoft.com/office/drawing/2014/main" id="{2212A1C3-592B-A790-F7DF-5D60A3ACB8BB}"/>
                  </a:ext>
                </a:extLst>
              </p:cNvPr>
              <p:cNvPicPr>
                <a:picLocks noChangeAspect="1"/>
              </p:cNvPicPr>
              <p:nvPr/>
            </p:nvPicPr>
            <p:blipFill>
              <a:blip r:embed="rId12"/>
              <a:stretch>
                <a:fillRect/>
              </a:stretch>
            </p:blipFill>
            <p:spPr>
              <a:xfrm flipH="1">
                <a:off x="10073192" y="546924"/>
                <a:ext cx="857315" cy="1496405"/>
              </a:xfrm>
              <a:prstGeom prst="rect">
                <a:avLst/>
              </a:prstGeom>
            </p:spPr>
          </p:pic>
        </p:grpSp>
        <p:sp>
          <p:nvSpPr>
            <p:cNvPr id="39" name="textruta 38">
              <a:extLst>
                <a:ext uri="{FF2B5EF4-FFF2-40B4-BE49-F238E27FC236}">
                  <a16:creationId xmlns:a16="http://schemas.microsoft.com/office/drawing/2014/main" id="{8E79FD05-822C-C327-0A87-311F816CD8D4}"/>
                </a:ext>
              </a:extLst>
            </p:cNvPr>
            <p:cNvSpPr txBox="1"/>
            <p:nvPr/>
          </p:nvSpPr>
          <p:spPr>
            <a:xfrm>
              <a:off x="8796494" y="408829"/>
              <a:ext cx="1343638" cy="523220"/>
            </a:xfrm>
            <a:prstGeom prst="rect">
              <a:avLst/>
            </a:prstGeom>
            <a:noFill/>
          </p:spPr>
          <p:txBody>
            <a:bodyPr wrap="none" rtlCol="0">
              <a:spAutoFit/>
            </a:bodyPr>
            <a:lstStyle/>
            <a:p>
              <a:pPr algn="ctr"/>
              <a:r>
                <a:rPr lang="sv-SE" sz="1400" b="1" dirty="0">
                  <a:latin typeface="Myriad Pro"/>
                  <a:cs typeface="Myriad Pro"/>
                </a:rPr>
                <a:t>Dricksvattens-</a:t>
              </a:r>
            </a:p>
            <a:p>
              <a:pPr algn="ctr"/>
              <a:r>
                <a:rPr lang="sv-SE" sz="1400" b="1" dirty="0">
                  <a:latin typeface="Myriad Pro"/>
                  <a:cs typeface="Myriad Pro"/>
                </a:rPr>
                <a:t>producent</a:t>
              </a:r>
              <a:endParaRPr lang="sv-SE" sz="1400" dirty="0">
                <a:latin typeface="Myriad Pro"/>
                <a:cs typeface="Myriad Pro"/>
              </a:endParaRPr>
            </a:p>
          </p:txBody>
        </p:sp>
      </p:grpSp>
      <p:grpSp>
        <p:nvGrpSpPr>
          <p:cNvPr id="46" name="Verksamhetsutövare">
            <a:extLst>
              <a:ext uri="{FF2B5EF4-FFF2-40B4-BE49-F238E27FC236}">
                <a16:creationId xmlns:a16="http://schemas.microsoft.com/office/drawing/2014/main" id="{1FB87163-2109-6658-7BC1-B944BE6D983F}"/>
              </a:ext>
              <a:ext uri="{C183D7F6-B498-43B3-948B-1728B52AA6E4}">
                <adec:decorative xmlns:adec="http://schemas.microsoft.com/office/drawing/2017/decorative" val="1"/>
              </a:ext>
            </a:extLst>
          </p:cNvPr>
          <p:cNvGrpSpPr/>
          <p:nvPr/>
        </p:nvGrpSpPr>
        <p:grpSpPr>
          <a:xfrm>
            <a:off x="8222667" y="3505186"/>
            <a:ext cx="3105150" cy="2441049"/>
            <a:chOff x="8222667" y="3505186"/>
            <a:chExt cx="3105150" cy="2441049"/>
          </a:xfrm>
        </p:grpSpPr>
        <p:grpSp>
          <p:nvGrpSpPr>
            <p:cNvPr id="34" name="Grupp 33">
              <a:extLst>
                <a:ext uri="{FF2B5EF4-FFF2-40B4-BE49-F238E27FC236}">
                  <a16:creationId xmlns:a16="http://schemas.microsoft.com/office/drawing/2014/main" id="{96FD09FB-683F-ED17-08BF-6CDE778B701D}"/>
                </a:ext>
              </a:extLst>
            </p:cNvPr>
            <p:cNvGrpSpPr/>
            <p:nvPr/>
          </p:nvGrpSpPr>
          <p:grpSpPr>
            <a:xfrm>
              <a:off x="8222667" y="3505186"/>
              <a:ext cx="3105150" cy="2441049"/>
              <a:chOff x="8222667" y="3505186"/>
              <a:chExt cx="3105150" cy="2441049"/>
            </a:xfrm>
          </p:grpSpPr>
          <p:pic>
            <p:nvPicPr>
              <p:cNvPr id="13" name="Bildobjekt 12" descr="En bild som visar text&#10;&#10;Automatiskt genererad beskrivning">
                <a:extLst>
                  <a:ext uri="{FF2B5EF4-FFF2-40B4-BE49-F238E27FC236}">
                    <a16:creationId xmlns:a16="http://schemas.microsoft.com/office/drawing/2014/main" id="{CE6F7F4E-3927-5DFE-BAE5-93FF08B5D0B8}"/>
                  </a:ext>
                </a:extLst>
              </p:cNvPr>
              <p:cNvPicPr>
                <a:picLocks noChangeAspect="1"/>
              </p:cNvPicPr>
              <p:nvPr/>
            </p:nvPicPr>
            <p:blipFill>
              <a:blip r:embed="rId13"/>
              <a:stretch>
                <a:fillRect/>
              </a:stretch>
            </p:blipFill>
            <p:spPr>
              <a:xfrm>
                <a:off x="8222667" y="3873595"/>
                <a:ext cx="3105150" cy="2072640"/>
              </a:xfrm>
              <a:prstGeom prst="rect">
                <a:avLst/>
              </a:prstGeom>
            </p:spPr>
          </p:pic>
          <p:pic>
            <p:nvPicPr>
              <p:cNvPr id="26" name="Bildobjekt 25">
                <a:extLst>
                  <a:ext uri="{FF2B5EF4-FFF2-40B4-BE49-F238E27FC236}">
                    <a16:creationId xmlns:a16="http://schemas.microsoft.com/office/drawing/2014/main" id="{3BE2353C-1F5C-86D5-42B3-3BF6E9A6229D}"/>
                  </a:ext>
                </a:extLst>
              </p:cNvPr>
              <p:cNvPicPr>
                <a:picLocks noChangeAspect="1"/>
              </p:cNvPicPr>
              <p:nvPr/>
            </p:nvPicPr>
            <p:blipFill>
              <a:blip r:embed="rId14"/>
              <a:stretch>
                <a:fillRect/>
              </a:stretch>
            </p:blipFill>
            <p:spPr>
              <a:xfrm>
                <a:off x="10115227" y="3505186"/>
                <a:ext cx="785793" cy="1540769"/>
              </a:xfrm>
              <a:prstGeom prst="rect">
                <a:avLst/>
              </a:prstGeom>
            </p:spPr>
          </p:pic>
        </p:grpSp>
        <p:sp>
          <p:nvSpPr>
            <p:cNvPr id="40" name="textruta 39">
              <a:extLst>
                <a:ext uri="{FF2B5EF4-FFF2-40B4-BE49-F238E27FC236}">
                  <a16:creationId xmlns:a16="http://schemas.microsoft.com/office/drawing/2014/main" id="{59A9EA72-2BF9-A4D2-EE37-EB198D4EDA45}"/>
                </a:ext>
              </a:extLst>
            </p:cNvPr>
            <p:cNvSpPr txBox="1"/>
            <p:nvPr/>
          </p:nvSpPr>
          <p:spPr>
            <a:xfrm>
              <a:off x="8382975" y="3565818"/>
              <a:ext cx="2157831" cy="307777"/>
            </a:xfrm>
            <a:prstGeom prst="rect">
              <a:avLst/>
            </a:prstGeom>
            <a:noFill/>
          </p:spPr>
          <p:txBody>
            <a:bodyPr wrap="square" rtlCol="0">
              <a:spAutoFit/>
            </a:bodyPr>
            <a:lstStyle/>
            <a:p>
              <a:pPr algn="ctr"/>
              <a:r>
                <a:rPr lang="sv-SE" sz="1400" b="1" dirty="0">
                  <a:latin typeface="Myriad Pro"/>
                  <a:cs typeface="Myriad Pro"/>
                </a:rPr>
                <a:t>Verksamhetsutövare</a:t>
              </a:r>
              <a:endParaRPr lang="sv-SE" sz="1400" dirty="0">
                <a:latin typeface="Myriad Pro"/>
                <a:cs typeface="Myriad Pro"/>
              </a:endParaRPr>
            </a:p>
          </p:txBody>
        </p:sp>
      </p:grpSp>
    </p:spTree>
    <p:extLst>
      <p:ext uri="{BB962C8B-B14F-4D97-AF65-F5344CB8AC3E}">
        <p14:creationId xmlns:p14="http://schemas.microsoft.com/office/powerpoint/2010/main" val="351690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 30">
            <a:extLst>
              <a:ext uri="{FF2B5EF4-FFF2-40B4-BE49-F238E27FC236}">
                <a16:creationId xmlns:a16="http://schemas.microsoft.com/office/drawing/2014/main" id="{D63DD0AF-F733-0D92-9815-00C7D6A735CB}"/>
              </a:ext>
              <a:ext uri="{C183D7F6-B498-43B3-948B-1728B52AA6E4}">
                <adec:decorative xmlns:adec="http://schemas.microsoft.com/office/drawing/2017/decorative" val="1"/>
              </a:ext>
            </a:extLst>
          </p:cNvPr>
          <p:cNvGrpSpPr/>
          <p:nvPr/>
        </p:nvGrpSpPr>
        <p:grpSpPr>
          <a:xfrm>
            <a:off x="8176833" y="543661"/>
            <a:ext cx="3150870" cy="2485848"/>
            <a:chOff x="8111465" y="546924"/>
            <a:chExt cx="3150870" cy="2485848"/>
          </a:xfrm>
        </p:grpSpPr>
        <p:pic>
          <p:nvPicPr>
            <p:cNvPr id="15" name="Bildobjekt 14" descr="En bild som visar inomhus, full av färg&#10;&#10;Automatiskt genererad beskrivning">
              <a:extLst>
                <a:ext uri="{FF2B5EF4-FFF2-40B4-BE49-F238E27FC236}">
                  <a16:creationId xmlns:a16="http://schemas.microsoft.com/office/drawing/2014/main" id="{508B53F3-5A77-B9DC-B840-79411A790C29}"/>
                </a:ext>
              </a:extLst>
            </p:cNvPr>
            <p:cNvPicPr>
              <a:picLocks noChangeAspect="1"/>
            </p:cNvPicPr>
            <p:nvPr/>
          </p:nvPicPr>
          <p:blipFill>
            <a:blip r:embed="rId3"/>
            <a:stretch>
              <a:fillRect/>
            </a:stretch>
          </p:blipFill>
          <p:spPr>
            <a:xfrm>
              <a:off x="8111465" y="1120152"/>
              <a:ext cx="3150870" cy="1912620"/>
            </a:xfrm>
            <a:prstGeom prst="rect">
              <a:avLst/>
            </a:prstGeom>
          </p:spPr>
        </p:pic>
        <p:pic>
          <p:nvPicPr>
            <p:cNvPr id="24" name="Bildobjekt 23">
              <a:extLst>
                <a:ext uri="{FF2B5EF4-FFF2-40B4-BE49-F238E27FC236}">
                  <a16:creationId xmlns:a16="http://schemas.microsoft.com/office/drawing/2014/main" id="{2212A1C3-592B-A790-F7DF-5D60A3ACB8BB}"/>
                </a:ext>
              </a:extLst>
            </p:cNvPr>
            <p:cNvPicPr>
              <a:picLocks noChangeAspect="1"/>
            </p:cNvPicPr>
            <p:nvPr/>
          </p:nvPicPr>
          <p:blipFill>
            <a:blip r:embed="rId4"/>
            <a:stretch>
              <a:fillRect/>
            </a:stretch>
          </p:blipFill>
          <p:spPr>
            <a:xfrm flipH="1">
              <a:off x="10073192" y="546924"/>
              <a:ext cx="857315" cy="1496405"/>
            </a:xfrm>
            <a:prstGeom prst="rect">
              <a:avLst/>
            </a:prstGeom>
          </p:spPr>
        </p:pic>
      </p:grpSp>
      <p:grpSp>
        <p:nvGrpSpPr>
          <p:cNvPr id="30" name="Grupp 29">
            <a:extLst>
              <a:ext uri="{FF2B5EF4-FFF2-40B4-BE49-F238E27FC236}">
                <a16:creationId xmlns:a16="http://schemas.microsoft.com/office/drawing/2014/main" id="{C6646D61-2626-A217-35ED-42C365A9ABB6}"/>
              </a:ext>
              <a:ext uri="{C183D7F6-B498-43B3-948B-1728B52AA6E4}">
                <adec:decorative xmlns:adec="http://schemas.microsoft.com/office/drawing/2017/decorative" val="1"/>
              </a:ext>
            </a:extLst>
          </p:cNvPr>
          <p:cNvGrpSpPr/>
          <p:nvPr/>
        </p:nvGrpSpPr>
        <p:grpSpPr>
          <a:xfrm>
            <a:off x="4781657" y="154147"/>
            <a:ext cx="2541270" cy="2239048"/>
            <a:chOff x="4786106" y="133844"/>
            <a:chExt cx="2541270" cy="2239048"/>
          </a:xfrm>
        </p:grpSpPr>
        <p:pic>
          <p:nvPicPr>
            <p:cNvPr id="11" name="Bildobjekt 10" descr="En bild som visar text&#10;&#10;Automatiskt genererad beskrivning">
              <a:extLst>
                <a:ext uri="{FF2B5EF4-FFF2-40B4-BE49-F238E27FC236}">
                  <a16:creationId xmlns:a16="http://schemas.microsoft.com/office/drawing/2014/main" id="{ED47C3A7-4684-6787-0707-DC754834CD0E}"/>
                </a:ext>
              </a:extLst>
            </p:cNvPr>
            <p:cNvPicPr>
              <a:picLocks noChangeAspect="1"/>
            </p:cNvPicPr>
            <p:nvPr/>
          </p:nvPicPr>
          <p:blipFill>
            <a:blip r:embed="rId5"/>
            <a:stretch>
              <a:fillRect/>
            </a:stretch>
          </p:blipFill>
          <p:spPr>
            <a:xfrm>
              <a:off x="4786106" y="837462"/>
              <a:ext cx="2541270" cy="1535430"/>
            </a:xfrm>
            <a:prstGeom prst="rect">
              <a:avLst/>
            </a:prstGeom>
          </p:spPr>
        </p:pic>
        <p:pic>
          <p:nvPicPr>
            <p:cNvPr id="25" name="Bildobjekt 24">
              <a:extLst>
                <a:ext uri="{FF2B5EF4-FFF2-40B4-BE49-F238E27FC236}">
                  <a16:creationId xmlns:a16="http://schemas.microsoft.com/office/drawing/2014/main" id="{E484151B-FC93-5663-39B3-9CB33A174639}"/>
                </a:ext>
              </a:extLst>
            </p:cNvPr>
            <p:cNvPicPr>
              <a:picLocks noChangeAspect="1"/>
            </p:cNvPicPr>
            <p:nvPr/>
          </p:nvPicPr>
          <p:blipFill>
            <a:blip r:embed="rId6"/>
            <a:stretch>
              <a:fillRect/>
            </a:stretch>
          </p:blipFill>
          <p:spPr>
            <a:xfrm>
              <a:off x="5364402" y="133844"/>
              <a:ext cx="762253" cy="1407236"/>
            </a:xfrm>
            <a:prstGeom prst="rect">
              <a:avLst/>
            </a:prstGeom>
          </p:spPr>
        </p:pic>
      </p:grpSp>
      <p:grpSp>
        <p:nvGrpSpPr>
          <p:cNvPr id="29" name="Grupp 28">
            <a:extLst>
              <a:ext uri="{FF2B5EF4-FFF2-40B4-BE49-F238E27FC236}">
                <a16:creationId xmlns:a16="http://schemas.microsoft.com/office/drawing/2014/main" id="{B3343456-F2E1-5922-1705-E82E93056B60}"/>
              </a:ext>
              <a:ext uri="{C183D7F6-B498-43B3-948B-1728B52AA6E4}">
                <adec:decorative xmlns:adec="http://schemas.microsoft.com/office/drawing/2017/decorative" val="1"/>
              </a:ext>
            </a:extLst>
          </p:cNvPr>
          <p:cNvGrpSpPr/>
          <p:nvPr/>
        </p:nvGrpSpPr>
        <p:grpSpPr>
          <a:xfrm>
            <a:off x="958777" y="217074"/>
            <a:ext cx="3177540" cy="2755974"/>
            <a:chOff x="987387" y="201892"/>
            <a:chExt cx="3177540" cy="2755974"/>
          </a:xfrm>
        </p:grpSpPr>
        <p:pic>
          <p:nvPicPr>
            <p:cNvPr id="4" name="Bildobjekt 3" descr="En bild som visar text, inomhus, full av färg&#10;&#10;Automatiskt genererad beskrivning">
              <a:extLst>
                <a:ext uri="{FF2B5EF4-FFF2-40B4-BE49-F238E27FC236}">
                  <a16:creationId xmlns:a16="http://schemas.microsoft.com/office/drawing/2014/main" id="{1B36EE29-B9CB-1443-9DF0-E35F8BD4CACF}"/>
                </a:ext>
              </a:extLst>
            </p:cNvPr>
            <p:cNvPicPr>
              <a:picLocks noChangeAspect="1"/>
            </p:cNvPicPr>
            <p:nvPr/>
          </p:nvPicPr>
          <p:blipFill>
            <a:blip r:embed="rId7"/>
            <a:stretch>
              <a:fillRect/>
            </a:stretch>
          </p:blipFill>
          <p:spPr>
            <a:xfrm>
              <a:off x="987387" y="961426"/>
              <a:ext cx="3177540" cy="1996440"/>
            </a:xfrm>
            <a:prstGeom prst="rect">
              <a:avLst/>
            </a:prstGeom>
          </p:spPr>
        </p:pic>
        <p:pic>
          <p:nvPicPr>
            <p:cNvPr id="22" name="Bildobjekt 21">
              <a:extLst>
                <a:ext uri="{FF2B5EF4-FFF2-40B4-BE49-F238E27FC236}">
                  <a16:creationId xmlns:a16="http://schemas.microsoft.com/office/drawing/2014/main" id="{9BF09023-1A23-A92E-8214-270A3A3BD424}"/>
                </a:ext>
              </a:extLst>
            </p:cNvPr>
            <p:cNvPicPr>
              <a:picLocks noChangeAspect="1"/>
            </p:cNvPicPr>
            <p:nvPr/>
          </p:nvPicPr>
          <p:blipFill>
            <a:blip r:embed="rId8"/>
            <a:stretch>
              <a:fillRect/>
            </a:stretch>
          </p:blipFill>
          <p:spPr>
            <a:xfrm>
              <a:off x="1278805" y="201892"/>
              <a:ext cx="753345" cy="1573654"/>
            </a:xfrm>
            <a:prstGeom prst="rect">
              <a:avLst/>
            </a:prstGeom>
          </p:spPr>
        </p:pic>
      </p:grpSp>
      <p:grpSp>
        <p:nvGrpSpPr>
          <p:cNvPr id="34" name="Grupp 33">
            <a:extLst>
              <a:ext uri="{FF2B5EF4-FFF2-40B4-BE49-F238E27FC236}">
                <a16:creationId xmlns:a16="http://schemas.microsoft.com/office/drawing/2014/main" id="{96FD09FB-683F-ED17-08BF-6CDE778B701D}"/>
              </a:ext>
              <a:ext uri="{C183D7F6-B498-43B3-948B-1728B52AA6E4}">
                <adec:decorative xmlns:adec="http://schemas.microsoft.com/office/drawing/2017/decorative" val="1"/>
              </a:ext>
            </a:extLst>
          </p:cNvPr>
          <p:cNvGrpSpPr/>
          <p:nvPr/>
        </p:nvGrpSpPr>
        <p:grpSpPr>
          <a:xfrm>
            <a:off x="8258508" y="3544587"/>
            <a:ext cx="3105150" cy="2441049"/>
            <a:chOff x="8222667" y="3505186"/>
            <a:chExt cx="3105150" cy="2441049"/>
          </a:xfrm>
        </p:grpSpPr>
        <p:pic>
          <p:nvPicPr>
            <p:cNvPr id="13" name="Bildobjekt 12" descr="En bild som visar text&#10;&#10;Automatiskt genererad beskrivning">
              <a:extLst>
                <a:ext uri="{FF2B5EF4-FFF2-40B4-BE49-F238E27FC236}">
                  <a16:creationId xmlns:a16="http://schemas.microsoft.com/office/drawing/2014/main" id="{CE6F7F4E-3927-5DFE-BAE5-93FF08B5D0B8}"/>
                </a:ext>
              </a:extLst>
            </p:cNvPr>
            <p:cNvPicPr>
              <a:picLocks noChangeAspect="1"/>
            </p:cNvPicPr>
            <p:nvPr/>
          </p:nvPicPr>
          <p:blipFill>
            <a:blip r:embed="rId9"/>
            <a:stretch>
              <a:fillRect/>
            </a:stretch>
          </p:blipFill>
          <p:spPr>
            <a:xfrm>
              <a:off x="8222667" y="3873595"/>
              <a:ext cx="3105150" cy="2072640"/>
            </a:xfrm>
            <a:prstGeom prst="rect">
              <a:avLst/>
            </a:prstGeom>
          </p:spPr>
        </p:pic>
        <p:pic>
          <p:nvPicPr>
            <p:cNvPr id="26" name="Bildobjekt 25">
              <a:extLst>
                <a:ext uri="{FF2B5EF4-FFF2-40B4-BE49-F238E27FC236}">
                  <a16:creationId xmlns:a16="http://schemas.microsoft.com/office/drawing/2014/main" id="{3BE2353C-1F5C-86D5-42B3-3BF6E9A6229D}"/>
                </a:ext>
              </a:extLst>
            </p:cNvPr>
            <p:cNvPicPr>
              <a:picLocks noChangeAspect="1"/>
            </p:cNvPicPr>
            <p:nvPr/>
          </p:nvPicPr>
          <p:blipFill>
            <a:blip r:embed="rId10"/>
            <a:stretch>
              <a:fillRect/>
            </a:stretch>
          </p:blipFill>
          <p:spPr>
            <a:xfrm>
              <a:off x="10115227" y="3505186"/>
              <a:ext cx="785793" cy="1540769"/>
            </a:xfrm>
            <a:prstGeom prst="rect">
              <a:avLst/>
            </a:prstGeom>
          </p:spPr>
        </p:pic>
      </p:grpSp>
      <p:grpSp>
        <p:nvGrpSpPr>
          <p:cNvPr id="33" name="Grupp 32">
            <a:extLst>
              <a:ext uri="{FF2B5EF4-FFF2-40B4-BE49-F238E27FC236}">
                <a16:creationId xmlns:a16="http://schemas.microsoft.com/office/drawing/2014/main" id="{2FEE770C-0103-C623-96F4-F5D722F15ED2}"/>
              </a:ext>
              <a:ext uri="{C183D7F6-B498-43B3-948B-1728B52AA6E4}">
                <adec:decorative xmlns:adec="http://schemas.microsoft.com/office/drawing/2017/decorative" val="1"/>
              </a:ext>
            </a:extLst>
          </p:cNvPr>
          <p:cNvGrpSpPr/>
          <p:nvPr/>
        </p:nvGrpSpPr>
        <p:grpSpPr>
          <a:xfrm>
            <a:off x="4805276" y="4313874"/>
            <a:ext cx="2602230" cy="2379345"/>
            <a:chOff x="4811934" y="4250014"/>
            <a:chExt cx="2602230" cy="2379345"/>
          </a:xfrm>
        </p:grpSpPr>
        <p:pic>
          <p:nvPicPr>
            <p:cNvPr id="9" name="Bildobjekt 8" descr="En bild som visar text&#10;&#10;Automatiskt genererad beskrivning">
              <a:extLst>
                <a:ext uri="{FF2B5EF4-FFF2-40B4-BE49-F238E27FC236}">
                  <a16:creationId xmlns:a16="http://schemas.microsoft.com/office/drawing/2014/main" id="{023B76D4-1BD9-850D-AC89-30A3707543D3}"/>
                </a:ext>
              </a:extLst>
            </p:cNvPr>
            <p:cNvPicPr>
              <a:picLocks noChangeAspect="1"/>
            </p:cNvPicPr>
            <p:nvPr/>
          </p:nvPicPr>
          <p:blipFill>
            <a:blip r:embed="rId11"/>
            <a:stretch>
              <a:fillRect/>
            </a:stretch>
          </p:blipFill>
          <p:spPr>
            <a:xfrm>
              <a:off x="4811934" y="4941529"/>
              <a:ext cx="2602230" cy="1687830"/>
            </a:xfrm>
            <a:prstGeom prst="rect">
              <a:avLst/>
            </a:prstGeom>
          </p:spPr>
        </p:pic>
        <p:pic>
          <p:nvPicPr>
            <p:cNvPr id="27" name="Bildobjekt 26">
              <a:extLst>
                <a:ext uri="{FF2B5EF4-FFF2-40B4-BE49-F238E27FC236}">
                  <a16:creationId xmlns:a16="http://schemas.microsoft.com/office/drawing/2014/main" id="{13DC16C8-84EA-29E1-AB5D-89A1652EC9CB}"/>
                </a:ext>
              </a:extLst>
            </p:cNvPr>
            <p:cNvPicPr>
              <a:picLocks noChangeAspect="1"/>
            </p:cNvPicPr>
            <p:nvPr/>
          </p:nvPicPr>
          <p:blipFill>
            <a:blip r:embed="rId12"/>
            <a:stretch>
              <a:fillRect/>
            </a:stretch>
          </p:blipFill>
          <p:spPr>
            <a:xfrm>
              <a:off x="5274952" y="4250014"/>
              <a:ext cx="655757" cy="1535430"/>
            </a:xfrm>
            <a:prstGeom prst="rect">
              <a:avLst/>
            </a:prstGeom>
          </p:spPr>
        </p:pic>
      </p:grpSp>
      <p:grpSp>
        <p:nvGrpSpPr>
          <p:cNvPr id="32" name="Grupp 31">
            <a:extLst>
              <a:ext uri="{FF2B5EF4-FFF2-40B4-BE49-F238E27FC236}">
                <a16:creationId xmlns:a16="http://schemas.microsoft.com/office/drawing/2014/main" id="{335D198C-B80F-6A0C-E121-5265A34DDEFB}"/>
              </a:ext>
              <a:ext uri="{C183D7F6-B498-43B3-948B-1728B52AA6E4}">
                <adec:decorative xmlns:adec="http://schemas.microsoft.com/office/drawing/2017/decorative" val="1"/>
              </a:ext>
            </a:extLst>
          </p:cNvPr>
          <p:cNvGrpSpPr/>
          <p:nvPr/>
        </p:nvGrpSpPr>
        <p:grpSpPr>
          <a:xfrm>
            <a:off x="909057" y="3027971"/>
            <a:ext cx="3093720" cy="2892278"/>
            <a:chOff x="965477" y="2977003"/>
            <a:chExt cx="3093720" cy="2892278"/>
          </a:xfrm>
        </p:grpSpPr>
        <p:pic>
          <p:nvPicPr>
            <p:cNvPr id="7" name="Bildobjekt 6" descr="En bild som visar text&#10;&#10;Automatiskt genererad beskrivning">
              <a:extLst>
                <a:ext uri="{FF2B5EF4-FFF2-40B4-BE49-F238E27FC236}">
                  <a16:creationId xmlns:a16="http://schemas.microsoft.com/office/drawing/2014/main" id="{04DFDB07-FFF4-73C1-9FB0-74428CFF3EEB}"/>
                </a:ext>
              </a:extLst>
            </p:cNvPr>
            <p:cNvPicPr>
              <a:picLocks noChangeAspect="1"/>
            </p:cNvPicPr>
            <p:nvPr/>
          </p:nvPicPr>
          <p:blipFill>
            <a:blip r:embed="rId13"/>
            <a:stretch>
              <a:fillRect/>
            </a:stretch>
          </p:blipFill>
          <p:spPr>
            <a:xfrm>
              <a:off x="965477" y="3823311"/>
              <a:ext cx="3093720" cy="2045970"/>
            </a:xfrm>
            <a:prstGeom prst="rect">
              <a:avLst/>
            </a:prstGeom>
          </p:spPr>
        </p:pic>
        <p:pic>
          <p:nvPicPr>
            <p:cNvPr id="23" name="Bildobjekt 22" descr="En bild som visar silhuett&#10;&#10;Automatiskt genererad beskrivning">
              <a:extLst>
                <a:ext uri="{FF2B5EF4-FFF2-40B4-BE49-F238E27FC236}">
                  <a16:creationId xmlns:a16="http://schemas.microsoft.com/office/drawing/2014/main" id="{3C184534-9074-D0A2-2513-14AD38A0F67A}"/>
                </a:ext>
              </a:extLst>
            </p:cNvPr>
            <p:cNvPicPr>
              <a:picLocks noChangeAspect="1"/>
            </p:cNvPicPr>
            <p:nvPr/>
          </p:nvPicPr>
          <p:blipFill>
            <a:blip r:embed="rId14"/>
            <a:stretch>
              <a:fillRect/>
            </a:stretch>
          </p:blipFill>
          <p:spPr>
            <a:xfrm>
              <a:off x="1651191" y="2977003"/>
              <a:ext cx="787908" cy="1542288"/>
            </a:xfrm>
            <a:prstGeom prst="rect">
              <a:avLst/>
            </a:prstGeom>
          </p:spPr>
        </p:pic>
      </p:grpSp>
    </p:spTree>
    <p:extLst>
      <p:ext uri="{BB962C8B-B14F-4D97-AF65-F5344CB8AC3E}">
        <p14:creationId xmlns:p14="http://schemas.microsoft.com/office/powerpoint/2010/main" val="295918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2357 0.22893 L -4.375E-6 1.11111E-6 " pathEditMode="relative" rAng="0" ptsTypes="AA">
                                      <p:cBhvr>
                                        <p:cTn id="6" dur="2000" spd="-100000" fill="hold"/>
                                        <p:tgtEl>
                                          <p:spTgt spid="29"/>
                                        </p:tgtEl>
                                        <p:attrNameLst>
                                          <p:attrName>ppt_x</p:attrName>
                                          <p:attrName>ppt_y</p:attrName>
                                        </p:attrNameLst>
                                      </p:cBhvr>
                                      <p:rCtr x="-6185" y="-11458"/>
                                    </p:animMotion>
                                  </p:childTnLst>
                                </p:cTn>
                              </p:par>
                              <p:par>
                                <p:cTn id="7" presetID="0" presetClass="path" presetSubtype="0" accel="50000" decel="50000" fill="hold" nodeType="withEffect">
                                  <p:stCondLst>
                                    <p:cond delay="0"/>
                                  </p:stCondLst>
                                  <p:childTnLst>
                                    <p:animMotion origin="layout" path="M 0.2767 -0.06435 L -2.29167E-6 -4.81481E-6 " pathEditMode="relative" rAng="0" ptsTypes="AA">
                                      <p:cBhvr>
                                        <p:cTn id="8" dur="2000" spd="-100000" fill="hold"/>
                                        <p:tgtEl>
                                          <p:spTgt spid="32"/>
                                        </p:tgtEl>
                                        <p:attrNameLst>
                                          <p:attrName>ppt_x</p:attrName>
                                          <p:attrName>ppt_y</p:attrName>
                                        </p:attrNameLst>
                                      </p:cBhvr>
                                      <p:rCtr x="-13841" y="3218"/>
                                    </p:animMotion>
                                  </p:childTnLst>
                                </p:cTn>
                              </p:par>
                              <p:par>
                                <p:cTn id="9" presetID="0" presetClass="path" presetSubtype="0" accel="50000" decel="50000" fill="hold" nodeType="withEffect">
                                  <p:stCondLst>
                                    <p:cond delay="0"/>
                                  </p:stCondLst>
                                  <p:childTnLst>
                                    <p:animMotion origin="layout" path="M 0.06745 -0.28888 L -1.25E-6 -4.81481E-6 " pathEditMode="relative" rAng="0" ptsTypes="AA">
                                      <p:cBhvr>
                                        <p:cTn id="10" dur="2000" spd="-100000" fill="hold"/>
                                        <p:tgtEl>
                                          <p:spTgt spid="33"/>
                                        </p:tgtEl>
                                        <p:attrNameLst>
                                          <p:attrName>ppt_x</p:attrName>
                                          <p:attrName>ppt_y</p:attrName>
                                        </p:attrNameLst>
                                      </p:cBhvr>
                                      <p:rCtr x="-3372" y="14444"/>
                                    </p:animMotion>
                                  </p:childTnLst>
                                </p:cTn>
                              </p:par>
                              <p:par>
                                <p:cTn id="11" presetID="0" presetClass="path" presetSubtype="0" accel="50000" decel="50000" fill="hold" nodeType="withEffect">
                                  <p:stCondLst>
                                    <p:cond delay="0"/>
                                  </p:stCondLst>
                                  <p:childTnLst>
                                    <p:animMotion origin="layout" path="M -0.15755 -0.24838 L 2.5E-6 4.07407E-6 " pathEditMode="relative" rAng="0" ptsTypes="AA">
                                      <p:cBhvr>
                                        <p:cTn id="12" dur="2000" spd="-100000" fill="hold"/>
                                        <p:tgtEl>
                                          <p:spTgt spid="34"/>
                                        </p:tgtEl>
                                        <p:attrNameLst>
                                          <p:attrName>ppt_x</p:attrName>
                                          <p:attrName>ppt_y</p:attrName>
                                        </p:attrNameLst>
                                      </p:cBhvr>
                                      <p:rCtr x="7878" y="12407"/>
                                    </p:animMotion>
                                  </p:childTnLst>
                                </p:cTn>
                              </p:par>
                              <p:par>
                                <p:cTn id="13" presetID="0" presetClass="path" presetSubtype="0" accel="50000" decel="50000" fill="hold" nodeType="withEffect">
                                  <p:stCondLst>
                                    <p:cond delay="0"/>
                                  </p:stCondLst>
                                  <p:childTnLst>
                                    <p:animMotion origin="layout" path="M -0.30378 0.05486 L 2.08333E-7 3.33333E-6 " pathEditMode="relative" rAng="0" ptsTypes="AA">
                                      <p:cBhvr>
                                        <p:cTn id="14" dur="2000" spd="-100000" fill="hold"/>
                                        <p:tgtEl>
                                          <p:spTgt spid="31"/>
                                        </p:tgtEl>
                                        <p:attrNameLst>
                                          <p:attrName>ppt_x</p:attrName>
                                          <p:attrName>ppt_y</p:attrName>
                                        </p:attrNameLst>
                                      </p:cBhvr>
                                      <p:rCtr x="15182" y="-2755"/>
                                    </p:animMotion>
                                  </p:childTnLst>
                                </p:cTn>
                              </p:par>
                              <p:par>
                                <p:cTn id="15" presetID="0" presetClass="path" presetSubtype="0" accel="50000" decel="50000" fill="hold" nodeType="withEffect">
                                  <p:stCondLst>
                                    <p:cond delay="0"/>
                                  </p:stCondLst>
                                  <p:childTnLst>
                                    <p:animMotion origin="layout" path="M -0.08072 0.20509 L -4.16667E-6 1.85185E-6 " pathEditMode="relative" rAng="0" ptsTypes="AA">
                                      <p:cBhvr>
                                        <p:cTn id="16" dur="2000" spd="-100000" fill="hold"/>
                                        <p:tgtEl>
                                          <p:spTgt spid="30"/>
                                        </p:tgtEl>
                                        <p:attrNameLst>
                                          <p:attrName>ppt_x</p:attrName>
                                          <p:attrName>ppt_y</p:attrName>
                                        </p:attrNameLst>
                                      </p:cBhvr>
                                      <p:rCtr x="4036"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Baslager">
            <a:extLst>
              <a:ext uri="{FF2B5EF4-FFF2-40B4-BE49-F238E27FC236}">
                <a16:creationId xmlns:a16="http://schemas.microsoft.com/office/drawing/2014/main" id="{1D160502-3C69-5E67-08BE-9A662BBB47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6105" y="1461426"/>
            <a:ext cx="7035199" cy="4028343"/>
          </a:xfrm>
          <a:prstGeom prst="rect">
            <a:avLst/>
          </a:prstGeom>
        </p:spPr>
      </p:pic>
      <p:pic>
        <p:nvPicPr>
          <p:cNvPr id="17" name="Grönt lager">
            <a:extLst>
              <a:ext uri="{FF2B5EF4-FFF2-40B4-BE49-F238E27FC236}">
                <a16:creationId xmlns:a16="http://schemas.microsoft.com/office/drawing/2014/main" id="{B3D785A2-EE24-324D-A7EF-2092E33676F7}"/>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blip>
          <a:stretch>
            <a:fillRect/>
          </a:stretch>
        </p:blipFill>
        <p:spPr>
          <a:xfrm>
            <a:off x="2466105" y="1461426"/>
            <a:ext cx="7035199" cy="4028343"/>
          </a:xfrm>
          <a:prstGeom prst="rect">
            <a:avLst/>
          </a:prstGeom>
        </p:spPr>
      </p:pic>
      <p:pic>
        <p:nvPicPr>
          <p:cNvPr id="19" name="Rött lager">
            <a:extLst>
              <a:ext uri="{FF2B5EF4-FFF2-40B4-BE49-F238E27FC236}">
                <a16:creationId xmlns:a16="http://schemas.microsoft.com/office/drawing/2014/main" id="{6B2EA38A-B7B8-EA45-BCFA-910E63753E7D}"/>
              </a:ext>
              <a:ext uri="{C183D7F6-B498-43B3-948B-1728B52AA6E4}">
                <adec:decorative xmlns:adec="http://schemas.microsoft.com/office/drawing/2017/decorative" val="1"/>
              </a:ext>
            </a:extLst>
          </p:cNvPr>
          <p:cNvPicPr>
            <a:picLocks noChangeAspect="1"/>
          </p:cNvPicPr>
          <p:nvPr/>
        </p:nvPicPr>
        <p:blipFill>
          <a:blip r:embed="rId3">
            <a:duotone>
              <a:schemeClr val="accent2">
                <a:shade val="45000"/>
                <a:satMod val="135000"/>
              </a:schemeClr>
              <a:prstClr val="white"/>
            </a:duotone>
          </a:blip>
          <a:stretch>
            <a:fillRect/>
          </a:stretch>
        </p:blipFill>
        <p:spPr>
          <a:xfrm>
            <a:off x="2466000" y="1461600"/>
            <a:ext cx="7035199" cy="4028343"/>
          </a:xfrm>
          <a:prstGeom prst="rect">
            <a:avLst/>
          </a:prstGeom>
        </p:spPr>
      </p:pic>
      <p:pic>
        <p:nvPicPr>
          <p:cNvPr id="20" name="Blått lager">
            <a:extLst>
              <a:ext uri="{FF2B5EF4-FFF2-40B4-BE49-F238E27FC236}">
                <a16:creationId xmlns:a16="http://schemas.microsoft.com/office/drawing/2014/main" id="{E29CF101-FB64-B944-B86E-EAD08ECECC01}"/>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blip>
          <a:stretch>
            <a:fillRect/>
          </a:stretch>
        </p:blipFill>
        <p:spPr>
          <a:xfrm>
            <a:off x="2466000" y="1461600"/>
            <a:ext cx="7035199" cy="4028343"/>
          </a:xfrm>
          <a:prstGeom prst="rect">
            <a:avLst/>
          </a:prstGeom>
        </p:spPr>
      </p:pic>
      <p:pic>
        <p:nvPicPr>
          <p:cNvPr id="22" name="Orange lager">
            <a:extLst>
              <a:ext uri="{FF2B5EF4-FFF2-40B4-BE49-F238E27FC236}">
                <a16:creationId xmlns:a16="http://schemas.microsoft.com/office/drawing/2014/main" id="{5AED3A5A-CAF5-9F49-9CB0-43CEC0967FAA}"/>
              </a:ext>
              <a:ext uri="{C183D7F6-B498-43B3-948B-1728B52AA6E4}">
                <adec:decorative xmlns:adec="http://schemas.microsoft.com/office/drawing/2017/decorative" val="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621"/>
                    </a14:imgEffect>
                    <a14:imgEffect>
                      <a14:saturation sat="167000"/>
                    </a14:imgEffect>
                  </a14:imgLayer>
                </a14:imgProps>
              </a:ext>
            </a:extLst>
          </a:blip>
          <a:stretch>
            <a:fillRect/>
          </a:stretch>
        </p:blipFill>
        <p:spPr>
          <a:xfrm>
            <a:off x="2466000" y="1461600"/>
            <a:ext cx="7035199" cy="4028343"/>
          </a:xfrm>
          <a:prstGeom prst="rect">
            <a:avLst/>
          </a:prstGeom>
        </p:spPr>
      </p:pic>
      <p:pic>
        <p:nvPicPr>
          <p:cNvPr id="23" name="Indigo lager">
            <a:extLst>
              <a:ext uri="{FF2B5EF4-FFF2-40B4-BE49-F238E27FC236}">
                <a16:creationId xmlns:a16="http://schemas.microsoft.com/office/drawing/2014/main" id="{74B833C9-57AB-AF42-A93D-50E3B7A31108}"/>
              </a:ext>
              <a:ext uri="{C183D7F6-B498-43B3-948B-1728B52AA6E4}">
                <adec:decorative xmlns:adec="http://schemas.microsoft.com/office/drawing/2017/decorative" val="1"/>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1500"/>
                    </a14:imgEffect>
                  </a14:imgLayer>
                </a14:imgProps>
              </a:ext>
            </a:extLst>
          </a:blip>
          <a:stretch>
            <a:fillRect/>
          </a:stretch>
        </p:blipFill>
        <p:spPr>
          <a:xfrm>
            <a:off x="2466000" y="1461600"/>
            <a:ext cx="7035199" cy="4028343"/>
          </a:xfrm>
          <a:prstGeom prst="rect">
            <a:avLst/>
          </a:prstGeom>
        </p:spPr>
      </p:pic>
      <p:pic>
        <p:nvPicPr>
          <p:cNvPr id="8" name="Gult lager 2" descr="En bild som visar mat, ost, efterrätt&#10;&#10;Automatiskt genererad beskrivning">
            <a:extLst>
              <a:ext uri="{FF2B5EF4-FFF2-40B4-BE49-F238E27FC236}">
                <a16:creationId xmlns:a16="http://schemas.microsoft.com/office/drawing/2014/main" id="{D424FA88-1C60-2246-8383-4B3F74DAB4C7}"/>
              </a:ext>
            </a:extLst>
          </p:cNvPr>
          <p:cNvPicPr>
            <a:picLocks noChangeAspect="1"/>
          </p:cNvPicPr>
          <p:nvPr/>
        </p:nvPicPr>
        <p:blipFill>
          <a:blip r:embed="rId8"/>
          <a:stretch>
            <a:fillRect/>
          </a:stretch>
        </p:blipFill>
        <p:spPr>
          <a:xfrm>
            <a:off x="2466104" y="1460477"/>
            <a:ext cx="7035199" cy="4028343"/>
          </a:xfrm>
          <a:prstGeom prst="rect">
            <a:avLst/>
          </a:prstGeom>
        </p:spPr>
      </p:pic>
      <p:pic>
        <p:nvPicPr>
          <p:cNvPr id="28" name="Baslager - sistabild">
            <a:extLst>
              <a:ext uri="{FF2B5EF4-FFF2-40B4-BE49-F238E27FC236}">
                <a16:creationId xmlns:a16="http://schemas.microsoft.com/office/drawing/2014/main" id="{BA06892D-D988-AA4A-8A26-20A8249840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6000" y="1461600"/>
            <a:ext cx="7035199" cy="4028343"/>
          </a:xfrm>
          <a:prstGeom prst="rect">
            <a:avLst/>
          </a:prstGeom>
        </p:spPr>
      </p:pic>
      <p:pic>
        <p:nvPicPr>
          <p:cNvPr id="21" name="Grön gubbe">
            <a:extLst>
              <a:ext uri="{FF2B5EF4-FFF2-40B4-BE49-F238E27FC236}">
                <a16:creationId xmlns:a16="http://schemas.microsoft.com/office/drawing/2014/main" id="{730F66C9-8DF9-FA7A-4997-D3D71B8B098F}"/>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755139" y="1849381"/>
            <a:ext cx="740186" cy="1546166"/>
          </a:xfrm>
          <a:prstGeom prst="rect">
            <a:avLst/>
          </a:prstGeom>
        </p:spPr>
      </p:pic>
      <p:pic>
        <p:nvPicPr>
          <p:cNvPr id="35" name="Röd gubbe">
            <a:extLst>
              <a:ext uri="{FF2B5EF4-FFF2-40B4-BE49-F238E27FC236}">
                <a16:creationId xmlns:a16="http://schemas.microsoft.com/office/drawing/2014/main" id="{928D256E-F227-6B97-CC89-3D1FFF39A5B3}"/>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368783" y="1500270"/>
            <a:ext cx="748939" cy="1382656"/>
          </a:xfrm>
          <a:prstGeom prst="rect">
            <a:avLst/>
          </a:prstGeom>
        </p:spPr>
      </p:pic>
      <p:pic>
        <p:nvPicPr>
          <p:cNvPr id="36" name="Blå gubbe">
            <a:extLst>
              <a:ext uri="{FF2B5EF4-FFF2-40B4-BE49-F238E27FC236}">
                <a16:creationId xmlns:a16="http://schemas.microsoft.com/office/drawing/2014/main" id="{2C406B3B-40E7-3AA0-670F-15257A32823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6444980" y="905625"/>
            <a:ext cx="842340" cy="1470267"/>
          </a:xfrm>
          <a:prstGeom prst="rect">
            <a:avLst/>
          </a:prstGeom>
        </p:spPr>
      </p:pic>
      <p:pic>
        <p:nvPicPr>
          <p:cNvPr id="37" name="Gul gubbe" descr="En bild som visar silhuett&#10;&#10;Automatiskt genererad beskrivning">
            <a:extLst>
              <a:ext uri="{FF2B5EF4-FFF2-40B4-BE49-F238E27FC236}">
                <a16:creationId xmlns:a16="http://schemas.microsoft.com/office/drawing/2014/main" id="{2C1908FA-DD5B-20B6-DE1D-1E8CFDD97178}"/>
              </a:ext>
            </a:extLst>
          </p:cNvPr>
          <p:cNvPicPr>
            <a:picLocks noChangeAspect="1"/>
          </p:cNvPicPr>
          <p:nvPr/>
        </p:nvPicPr>
        <p:blipFill>
          <a:blip r:embed="rId12"/>
          <a:stretch>
            <a:fillRect/>
          </a:stretch>
        </p:blipFill>
        <p:spPr>
          <a:xfrm>
            <a:off x="4990681" y="2622464"/>
            <a:ext cx="748939" cy="1466008"/>
          </a:xfrm>
          <a:prstGeom prst="rect">
            <a:avLst/>
          </a:prstGeom>
        </p:spPr>
      </p:pic>
      <p:pic>
        <p:nvPicPr>
          <p:cNvPr id="38" name="Indigo gubbe">
            <a:extLst>
              <a:ext uri="{FF2B5EF4-FFF2-40B4-BE49-F238E27FC236}">
                <a16:creationId xmlns:a16="http://schemas.microsoft.com/office/drawing/2014/main" id="{AA04468B-83D3-5B7D-62F3-B1B82709BB21}"/>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6114142" y="2351339"/>
            <a:ext cx="644303" cy="1508611"/>
          </a:xfrm>
          <a:prstGeom prst="rect">
            <a:avLst/>
          </a:prstGeom>
        </p:spPr>
      </p:pic>
      <p:pic>
        <p:nvPicPr>
          <p:cNvPr id="39" name="Orange gubbe">
            <a:extLst>
              <a:ext uri="{FF2B5EF4-FFF2-40B4-BE49-F238E27FC236}">
                <a16:creationId xmlns:a16="http://schemas.microsoft.com/office/drawing/2014/main" id="{6EB0E8A0-FB4D-C9A1-35F9-1BD605FD6556}"/>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8431348" y="1704096"/>
            <a:ext cx="772068" cy="1513857"/>
          </a:xfrm>
          <a:prstGeom prst="rect">
            <a:avLst/>
          </a:prstGeom>
        </p:spPr>
      </p:pic>
    </p:spTree>
    <p:extLst>
      <p:ext uri="{BB962C8B-B14F-4D97-AF65-F5344CB8AC3E}">
        <p14:creationId xmlns:p14="http://schemas.microsoft.com/office/powerpoint/2010/main" val="364767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1"/>
                                        </p:tgtEl>
                                      </p:cBhvr>
                                      <p:by x="125000" y="125000"/>
                                    </p:animScale>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childTnLst>
                                </p:cTn>
                              </p:par>
                            </p:childTnLst>
                          </p:cTn>
                        </p:par>
                        <p:par>
                          <p:cTn id="10" fill="hold">
                            <p:stCondLst>
                              <p:cond delay="1000"/>
                            </p:stCondLst>
                            <p:childTnLst>
                              <p:par>
                                <p:cTn id="11" presetID="6" presetClass="emph" presetSubtype="0" fill="hold" nodeType="afterEffect">
                                  <p:stCondLst>
                                    <p:cond delay="0"/>
                                  </p:stCondLst>
                                  <p:childTnLst>
                                    <p:animScale>
                                      <p:cBhvr>
                                        <p:cTn id="12" dur="1000" fill="hold"/>
                                        <p:tgtEl>
                                          <p:spTgt spid="21"/>
                                        </p:tgtEl>
                                      </p:cBhvr>
                                      <p:by x="80000" y="80000"/>
                                    </p:animScale>
                                  </p:childTnLst>
                                </p:cTn>
                              </p:par>
                            </p:childTnLst>
                          </p:cTn>
                        </p:par>
                        <p:par>
                          <p:cTn id="13" fill="hold">
                            <p:stCondLst>
                              <p:cond delay="2000"/>
                            </p:stCondLst>
                            <p:childTnLst>
                              <p:par>
                                <p:cTn id="14" presetID="6" presetClass="emph" presetSubtype="0" fill="hold" nodeType="afterEffect">
                                  <p:stCondLst>
                                    <p:cond delay="0"/>
                                  </p:stCondLst>
                                  <p:childTnLst>
                                    <p:animScale>
                                      <p:cBhvr>
                                        <p:cTn id="15" dur="1000" fill="hold"/>
                                        <p:tgtEl>
                                          <p:spTgt spid="35"/>
                                        </p:tgtEl>
                                      </p:cBhvr>
                                      <p:by x="125000" y="125000"/>
                                    </p:animScale>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par>
                          <p:cTn id="19" fill="hold">
                            <p:stCondLst>
                              <p:cond delay="3000"/>
                            </p:stCondLst>
                            <p:childTnLst>
                              <p:par>
                                <p:cTn id="20" presetID="6" presetClass="emph" presetSubtype="0" fill="hold" nodeType="afterEffect">
                                  <p:stCondLst>
                                    <p:cond delay="0"/>
                                  </p:stCondLst>
                                  <p:childTnLst>
                                    <p:animScale>
                                      <p:cBhvr>
                                        <p:cTn id="21" dur="1000" fill="hold"/>
                                        <p:tgtEl>
                                          <p:spTgt spid="35"/>
                                        </p:tgtEl>
                                      </p:cBhvr>
                                      <p:by x="80000" y="80000"/>
                                    </p:animScale>
                                  </p:childTnLst>
                                </p:cTn>
                              </p:par>
                            </p:childTnLst>
                          </p:cTn>
                        </p:par>
                        <p:par>
                          <p:cTn id="22" fill="hold">
                            <p:stCondLst>
                              <p:cond delay="4000"/>
                            </p:stCondLst>
                            <p:childTnLst>
                              <p:par>
                                <p:cTn id="23" presetID="6" presetClass="emph" presetSubtype="0" fill="hold" nodeType="afterEffect">
                                  <p:stCondLst>
                                    <p:cond delay="0"/>
                                  </p:stCondLst>
                                  <p:childTnLst>
                                    <p:animScale>
                                      <p:cBhvr>
                                        <p:cTn id="24" dur="1000" fill="hold"/>
                                        <p:tgtEl>
                                          <p:spTgt spid="36"/>
                                        </p:tgtEl>
                                      </p:cBhvr>
                                      <p:by x="125000" y="125000"/>
                                    </p:animScale>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childTnLst>
                          </p:cTn>
                        </p:par>
                        <p:par>
                          <p:cTn id="28" fill="hold">
                            <p:stCondLst>
                              <p:cond delay="5000"/>
                            </p:stCondLst>
                            <p:childTnLst>
                              <p:par>
                                <p:cTn id="29" presetID="6" presetClass="emph" presetSubtype="0" fill="hold" nodeType="afterEffect">
                                  <p:stCondLst>
                                    <p:cond delay="0"/>
                                  </p:stCondLst>
                                  <p:childTnLst>
                                    <p:animScale>
                                      <p:cBhvr>
                                        <p:cTn id="30" dur="1000" fill="hold"/>
                                        <p:tgtEl>
                                          <p:spTgt spid="36"/>
                                        </p:tgtEl>
                                      </p:cBhvr>
                                      <p:by x="80000" y="80000"/>
                                    </p:animScale>
                                  </p:childTnLst>
                                </p:cTn>
                              </p:par>
                            </p:childTnLst>
                          </p:cTn>
                        </p:par>
                        <p:par>
                          <p:cTn id="31" fill="hold">
                            <p:stCondLst>
                              <p:cond delay="6000"/>
                            </p:stCondLst>
                            <p:childTnLst>
                              <p:par>
                                <p:cTn id="32" presetID="6" presetClass="emph" presetSubtype="0" fill="hold" nodeType="afterEffect">
                                  <p:stCondLst>
                                    <p:cond delay="0"/>
                                  </p:stCondLst>
                                  <p:childTnLst>
                                    <p:animScale>
                                      <p:cBhvr>
                                        <p:cTn id="33" dur="1000" fill="hold"/>
                                        <p:tgtEl>
                                          <p:spTgt spid="39"/>
                                        </p:tgtEl>
                                      </p:cBhvr>
                                      <p:by x="125000" y="125000"/>
                                    </p:animScale>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childTnLst>
                                </p:cTn>
                              </p:par>
                            </p:childTnLst>
                          </p:cTn>
                        </p:par>
                        <p:par>
                          <p:cTn id="37" fill="hold">
                            <p:stCondLst>
                              <p:cond delay="7000"/>
                            </p:stCondLst>
                            <p:childTnLst>
                              <p:par>
                                <p:cTn id="38" presetID="6" presetClass="emph" presetSubtype="0" fill="hold" nodeType="afterEffect">
                                  <p:stCondLst>
                                    <p:cond delay="0"/>
                                  </p:stCondLst>
                                  <p:childTnLst>
                                    <p:animScale>
                                      <p:cBhvr>
                                        <p:cTn id="39" dur="1000" fill="hold"/>
                                        <p:tgtEl>
                                          <p:spTgt spid="39"/>
                                        </p:tgtEl>
                                      </p:cBhvr>
                                      <p:by x="80000" y="80000"/>
                                    </p:animScale>
                                  </p:childTnLst>
                                </p:cTn>
                              </p:par>
                            </p:childTnLst>
                          </p:cTn>
                        </p:par>
                        <p:par>
                          <p:cTn id="40" fill="hold">
                            <p:stCondLst>
                              <p:cond delay="8000"/>
                            </p:stCondLst>
                            <p:childTnLst>
                              <p:par>
                                <p:cTn id="41" presetID="6" presetClass="emph" presetSubtype="0" fill="hold" nodeType="afterEffect">
                                  <p:stCondLst>
                                    <p:cond delay="0"/>
                                  </p:stCondLst>
                                  <p:childTnLst>
                                    <p:animScale>
                                      <p:cBhvr>
                                        <p:cTn id="42" dur="1000" fill="hold"/>
                                        <p:tgtEl>
                                          <p:spTgt spid="38"/>
                                        </p:tgtEl>
                                      </p:cBhvr>
                                      <p:by x="125000" y="125000"/>
                                    </p:animScale>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childTnLst>
                                </p:cTn>
                              </p:par>
                            </p:childTnLst>
                          </p:cTn>
                        </p:par>
                        <p:par>
                          <p:cTn id="46" fill="hold">
                            <p:stCondLst>
                              <p:cond delay="9000"/>
                            </p:stCondLst>
                            <p:childTnLst>
                              <p:par>
                                <p:cTn id="47" presetID="6" presetClass="emph" presetSubtype="0" fill="hold" nodeType="afterEffect">
                                  <p:stCondLst>
                                    <p:cond delay="0"/>
                                  </p:stCondLst>
                                  <p:childTnLst>
                                    <p:animScale>
                                      <p:cBhvr>
                                        <p:cTn id="48" dur="1000" fill="hold"/>
                                        <p:tgtEl>
                                          <p:spTgt spid="38"/>
                                        </p:tgtEl>
                                      </p:cBhvr>
                                      <p:by x="80000" y="80000"/>
                                    </p:animScale>
                                  </p:childTnLst>
                                </p:cTn>
                              </p:par>
                            </p:childTnLst>
                          </p:cTn>
                        </p:par>
                        <p:par>
                          <p:cTn id="49" fill="hold">
                            <p:stCondLst>
                              <p:cond delay="10000"/>
                            </p:stCondLst>
                            <p:childTnLst>
                              <p:par>
                                <p:cTn id="50" presetID="6" presetClass="emph" presetSubtype="0" fill="hold" nodeType="afterEffect">
                                  <p:stCondLst>
                                    <p:cond delay="0"/>
                                  </p:stCondLst>
                                  <p:childTnLst>
                                    <p:animScale>
                                      <p:cBhvr>
                                        <p:cTn id="51" dur="1000" fill="hold"/>
                                        <p:tgtEl>
                                          <p:spTgt spid="37"/>
                                        </p:tgtEl>
                                      </p:cBhvr>
                                      <p:by x="125000" y="125000"/>
                                    </p:animScale>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childTnLst>
                                </p:cTn>
                              </p:par>
                            </p:childTnLst>
                          </p:cTn>
                        </p:par>
                        <p:par>
                          <p:cTn id="55" fill="hold">
                            <p:stCondLst>
                              <p:cond delay="11000"/>
                            </p:stCondLst>
                            <p:childTnLst>
                              <p:par>
                                <p:cTn id="56" presetID="6" presetClass="emph" presetSubtype="0" fill="hold" nodeType="afterEffect">
                                  <p:stCondLst>
                                    <p:cond delay="0"/>
                                  </p:stCondLst>
                                  <p:childTnLst>
                                    <p:animScale>
                                      <p:cBhvr>
                                        <p:cTn id="57" dur="1000" fill="hold"/>
                                        <p:tgtEl>
                                          <p:spTgt spid="37"/>
                                        </p:tgtEl>
                                      </p:cBhvr>
                                      <p:by x="80000" y="80000"/>
                                    </p:animScale>
                                  </p:childTnLst>
                                </p:cTn>
                              </p:par>
                            </p:childTnLst>
                          </p:cTn>
                        </p:par>
                        <p:par>
                          <p:cTn id="58" fill="hold">
                            <p:stCondLst>
                              <p:cond delay="12000"/>
                            </p:stCondLst>
                            <p:childTnLst>
                              <p:par>
                                <p:cTn id="59" presetID="10" presetClass="entr" presetSubtype="0"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aslager - sistabild">
            <a:extLst>
              <a:ext uri="{FF2B5EF4-FFF2-40B4-BE49-F238E27FC236}">
                <a16:creationId xmlns:a16="http://schemas.microsoft.com/office/drawing/2014/main" id="{BA06892D-D988-AA4A-8A26-20A8249840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6000" y="1461600"/>
            <a:ext cx="7035199" cy="4028343"/>
          </a:xfrm>
          <a:prstGeom prst="rect">
            <a:avLst/>
          </a:prstGeom>
        </p:spPr>
      </p:pic>
      <p:pic>
        <p:nvPicPr>
          <p:cNvPr id="25" name="Bildobjekt 24">
            <a:extLst>
              <a:ext uri="{FF2B5EF4-FFF2-40B4-BE49-F238E27FC236}">
                <a16:creationId xmlns:a16="http://schemas.microsoft.com/office/drawing/2014/main" id="{ABEAC7E6-9658-FC62-387B-E40A87A5C2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43319" y="290767"/>
            <a:ext cx="5980607" cy="4498923"/>
          </a:xfrm>
          <a:prstGeom prst="rect">
            <a:avLst/>
          </a:prstGeom>
        </p:spPr>
      </p:pic>
      <p:pic>
        <p:nvPicPr>
          <p:cNvPr id="21" name="Grön gubbe">
            <a:extLst>
              <a:ext uri="{FF2B5EF4-FFF2-40B4-BE49-F238E27FC236}">
                <a16:creationId xmlns:a16="http://schemas.microsoft.com/office/drawing/2014/main" id="{730F66C9-8DF9-FA7A-4997-D3D71B8B098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55139" y="1849381"/>
            <a:ext cx="740186" cy="1546166"/>
          </a:xfrm>
          <a:prstGeom prst="rect">
            <a:avLst/>
          </a:prstGeom>
        </p:spPr>
      </p:pic>
      <p:pic>
        <p:nvPicPr>
          <p:cNvPr id="35" name="Röd gubbe">
            <a:extLst>
              <a:ext uri="{FF2B5EF4-FFF2-40B4-BE49-F238E27FC236}">
                <a16:creationId xmlns:a16="http://schemas.microsoft.com/office/drawing/2014/main" id="{928D256E-F227-6B97-CC89-3D1FFF39A5B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368783" y="1500270"/>
            <a:ext cx="748939" cy="1382656"/>
          </a:xfrm>
          <a:prstGeom prst="rect">
            <a:avLst/>
          </a:prstGeom>
        </p:spPr>
      </p:pic>
      <p:pic>
        <p:nvPicPr>
          <p:cNvPr id="36" name="Blå gubbe">
            <a:extLst>
              <a:ext uri="{FF2B5EF4-FFF2-40B4-BE49-F238E27FC236}">
                <a16:creationId xmlns:a16="http://schemas.microsoft.com/office/drawing/2014/main" id="{2C406B3B-40E7-3AA0-670F-15257A32823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6444980" y="905625"/>
            <a:ext cx="842340" cy="1470267"/>
          </a:xfrm>
          <a:prstGeom prst="rect">
            <a:avLst/>
          </a:prstGeom>
        </p:spPr>
      </p:pic>
      <p:pic>
        <p:nvPicPr>
          <p:cNvPr id="37" name="Gul gubbe" descr="En bild som visar silhuett&#10;&#10;Automatiskt genererad beskrivning">
            <a:extLst>
              <a:ext uri="{FF2B5EF4-FFF2-40B4-BE49-F238E27FC236}">
                <a16:creationId xmlns:a16="http://schemas.microsoft.com/office/drawing/2014/main" id="{2C1908FA-DD5B-20B6-DE1D-1E8CFDD97178}"/>
              </a:ext>
            </a:extLst>
          </p:cNvPr>
          <p:cNvPicPr>
            <a:picLocks noChangeAspect="1"/>
          </p:cNvPicPr>
          <p:nvPr/>
        </p:nvPicPr>
        <p:blipFill>
          <a:blip r:embed="rId8"/>
          <a:stretch>
            <a:fillRect/>
          </a:stretch>
        </p:blipFill>
        <p:spPr>
          <a:xfrm>
            <a:off x="4990681" y="2622464"/>
            <a:ext cx="748939" cy="1466008"/>
          </a:xfrm>
          <a:prstGeom prst="rect">
            <a:avLst/>
          </a:prstGeom>
        </p:spPr>
      </p:pic>
      <p:pic>
        <p:nvPicPr>
          <p:cNvPr id="38" name="Indigo gubbe">
            <a:extLst>
              <a:ext uri="{FF2B5EF4-FFF2-40B4-BE49-F238E27FC236}">
                <a16:creationId xmlns:a16="http://schemas.microsoft.com/office/drawing/2014/main" id="{AA04468B-83D3-5B7D-62F3-B1B82709BB2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114142" y="2351339"/>
            <a:ext cx="644303" cy="1508611"/>
          </a:xfrm>
          <a:prstGeom prst="rect">
            <a:avLst/>
          </a:prstGeom>
        </p:spPr>
      </p:pic>
      <p:pic>
        <p:nvPicPr>
          <p:cNvPr id="39" name="Orange gubbe">
            <a:extLst>
              <a:ext uri="{FF2B5EF4-FFF2-40B4-BE49-F238E27FC236}">
                <a16:creationId xmlns:a16="http://schemas.microsoft.com/office/drawing/2014/main" id="{6EB0E8A0-FB4D-C9A1-35F9-1BD605FD655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431348" y="1704096"/>
            <a:ext cx="772068" cy="1513857"/>
          </a:xfrm>
          <a:prstGeom prst="rect">
            <a:avLst/>
          </a:prstGeom>
        </p:spPr>
      </p:pic>
      <p:pic>
        <p:nvPicPr>
          <p:cNvPr id="26" name="Mötesbord">
            <a:extLst>
              <a:ext uri="{FF2B5EF4-FFF2-40B4-BE49-F238E27FC236}">
                <a16:creationId xmlns:a16="http://schemas.microsoft.com/office/drawing/2014/main" id="{F0D13C24-CA42-3F15-6B1F-8A501C2101B4}"/>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251331" y="98912"/>
            <a:ext cx="3306070" cy="2311108"/>
          </a:xfrm>
          <a:prstGeom prst="rect">
            <a:avLst/>
          </a:prstGeom>
        </p:spPr>
      </p:pic>
    </p:spTree>
    <p:extLst>
      <p:ext uri="{BB962C8B-B14F-4D97-AF65-F5344CB8AC3E}">
        <p14:creationId xmlns:p14="http://schemas.microsoft.com/office/powerpoint/2010/main" val="101605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 0 L 0 0.16435 " pathEditMode="relative" ptsTypes="AA">
                                      <p:cBhvr>
                                        <p:cTn id="6" dur="2000" fill="hold"/>
                                        <p:tgtEl>
                                          <p:spTgt spid="3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 0.16435 " pathEditMode="relative" ptsTypes="AA">
                                      <p:cBhvr>
                                        <p:cTn id="8" dur="2000" fill="hold"/>
                                        <p:tgtEl>
                                          <p:spTgt spid="21"/>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 0.16435 " pathEditMode="relative" ptsTypes="AA">
                                      <p:cBhvr>
                                        <p:cTn id="10" dur="2000" fill="hold"/>
                                        <p:tgtEl>
                                          <p:spTgt spid="38"/>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 0.16435 " pathEditMode="relative" ptsTypes="AA">
                                      <p:cBhvr>
                                        <p:cTn id="12" dur="2000" fill="hold"/>
                                        <p:tgtEl>
                                          <p:spTgt spid="28"/>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L 0 0.16435 " pathEditMode="relative" ptsTypes="AA">
                                      <p:cBhvr>
                                        <p:cTn id="14" dur="2000" fill="hold"/>
                                        <p:tgtEl>
                                          <p:spTgt spid="35"/>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 0.16435 " pathEditMode="relative" ptsTypes="AA">
                                      <p:cBhvr>
                                        <p:cTn id="16" dur="2000" fill="hold"/>
                                        <p:tgtEl>
                                          <p:spTgt spid="36"/>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0 0.16435 " pathEditMode="relative" ptsTypes="AA">
                                      <p:cBhvr>
                                        <p:cTn id="18" dur="2000" fill="hold"/>
                                        <p:tgtEl>
                                          <p:spTgt spid="39"/>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5C638DC-8E15-E92D-A9FD-D9ED63AD27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2147" y="658911"/>
            <a:ext cx="10847705" cy="6195695"/>
          </a:xfrm>
          <a:prstGeom prst="rect">
            <a:avLst/>
          </a:prstGeom>
        </p:spPr>
      </p:pic>
      <p:sp>
        <p:nvSpPr>
          <p:cNvPr id="4" name="textruta 3"/>
          <p:cNvSpPr txBox="1"/>
          <p:nvPr/>
        </p:nvSpPr>
        <p:spPr>
          <a:xfrm>
            <a:off x="4533936" y="351134"/>
            <a:ext cx="3134191" cy="307777"/>
          </a:xfrm>
          <a:prstGeom prst="rect">
            <a:avLst/>
          </a:prstGeom>
          <a:noFill/>
        </p:spPr>
        <p:txBody>
          <a:bodyPr wrap="none" rtlCol="0">
            <a:spAutoFit/>
          </a:bodyPr>
          <a:lstStyle/>
          <a:p>
            <a:pPr algn="ctr"/>
            <a:r>
              <a:rPr lang="sv-SE" sz="1400" b="1" dirty="0">
                <a:latin typeface="Myriad Pro"/>
                <a:cs typeface="Myriad Pro"/>
              </a:rPr>
              <a:t>VATTENPLANEN </a:t>
            </a:r>
            <a:r>
              <a:rPr lang="mr-IN" sz="1400" dirty="0">
                <a:latin typeface="Myriad Pro"/>
                <a:cs typeface="Myriad Pro"/>
              </a:rPr>
              <a:t>–</a:t>
            </a:r>
            <a:r>
              <a:rPr lang="sv-SE" sz="1400" dirty="0">
                <a:latin typeface="Myriad Pro"/>
                <a:cs typeface="Myriad Pro"/>
              </a:rPr>
              <a:t> styrande dokument</a:t>
            </a:r>
          </a:p>
        </p:txBody>
      </p:sp>
      <p:pic>
        <p:nvPicPr>
          <p:cNvPr id="8" name="Bildobjekt 7" descr="En bild som visar natthimmel&#10;&#10;Automatiskt genererad beskrivning">
            <a:extLst>
              <a:ext uri="{FF2B5EF4-FFF2-40B4-BE49-F238E27FC236}">
                <a16:creationId xmlns:a16="http://schemas.microsoft.com/office/drawing/2014/main" id="{A4BBB155-65F5-A4E2-E6E2-BBE2D7149A55}"/>
              </a:ext>
            </a:extLst>
          </p:cNvPr>
          <p:cNvPicPr>
            <a:picLocks noChangeAspect="1"/>
          </p:cNvPicPr>
          <p:nvPr/>
        </p:nvPicPr>
        <p:blipFill>
          <a:blip r:embed="rId4"/>
          <a:stretch>
            <a:fillRect/>
          </a:stretch>
        </p:blipFill>
        <p:spPr>
          <a:xfrm>
            <a:off x="672147" y="658910"/>
            <a:ext cx="10847705" cy="6195695"/>
          </a:xfrm>
          <a:prstGeom prst="rect">
            <a:avLst/>
          </a:prstGeom>
        </p:spPr>
      </p:pic>
      <p:grpSp>
        <p:nvGrpSpPr>
          <p:cNvPr id="12" name="Grupp 11">
            <a:extLst>
              <a:ext uri="{FF2B5EF4-FFF2-40B4-BE49-F238E27FC236}">
                <a16:creationId xmlns:a16="http://schemas.microsoft.com/office/drawing/2014/main" id="{DD900663-FB98-BA28-7F9A-6E88F49E0758}"/>
              </a:ext>
              <a:ext uri="{C183D7F6-B498-43B3-948B-1728B52AA6E4}">
                <adec:decorative xmlns:adec="http://schemas.microsoft.com/office/drawing/2017/decorative" val="1"/>
              </a:ext>
            </a:extLst>
          </p:cNvPr>
          <p:cNvGrpSpPr/>
          <p:nvPr/>
        </p:nvGrpSpPr>
        <p:grpSpPr>
          <a:xfrm>
            <a:off x="672146" y="658910"/>
            <a:ext cx="10847705" cy="6195695"/>
            <a:chOff x="672146" y="658909"/>
            <a:chExt cx="10847705" cy="6195695"/>
          </a:xfrm>
        </p:grpSpPr>
        <p:pic>
          <p:nvPicPr>
            <p:cNvPr id="10" name="Bildobjekt 9">
              <a:extLst>
                <a:ext uri="{FF2B5EF4-FFF2-40B4-BE49-F238E27FC236}">
                  <a16:creationId xmlns:a16="http://schemas.microsoft.com/office/drawing/2014/main" id="{02673153-AE57-B88C-8D50-EE681B725DCB}"/>
                </a:ext>
              </a:extLst>
            </p:cNvPr>
            <p:cNvPicPr>
              <a:picLocks noChangeAspect="1"/>
            </p:cNvPicPr>
            <p:nvPr/>
          </p:nvPicPr>
          <p:blipFill>
            <a:blip r:embed="rId5"/>
            <a:stretch>
              <a:fillRect/>
            </a:stretch>
          </p:blipFill>
          <p:spPr>
            <a:xfrm>
              <a:off x="672146" y="658909"/>
              <a:ext cx="10847705" cy="6195695"/>
            </a:xfrm>
            <a:prstGeom prst="rect">
              <a:avLst/>
            </a:prstGeom>
          </p:spPr>
        </p:pic>
        <p:sp>
          <p:nvSpPr>
            <p:cNvPr id="11" name="textruta 10">
              <a:extLst>
                <a:ext uri="{FF2B5EF4-FFF2-40B4-BE49-F238E27FC236}">
                  <a16:creationId xmlns:a16="http://schemas.microsoft.com/office/drawing/2014/main" id="{40FA0CDD-1FD4-6DDF-84ED-8627ADB4658A}"/>
                </a:ext>
              </a:extLst>
            </p:cNvPr>
            <p:cNvSpPr txBox="1"/>
            <p:nvPr/>
          </p:nvSpPr>
          <p:spPr>
            <a:xfrm>
              <a:off x="8965770" y="4060556"/>
              <a:ext cx="1666068" cy="25391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050" dirty="0">
                  <a:latin typeface="Myriad Pro"/>
                  <a:cs typeface="Myriad Pro"/>
                </a:rPr>
                <a:t>• Lokala Åtgärdsprogram</a:t>
              </a:r>
            </a:p>
          </p:txBody>
        </p:sp>
      </p:grpSp>
      <p:pic>
        <p:nvPicPr>
          <p:cNvPr id="14" name="Bildobjekt 13">
            <a:extLst>
              <a:ext uri="{FF2B5EF4-FFF2-40B4-BE49-F238E27FC236}">
                <a16:creationId xmlns:a16="http://schemas.microsoft.com/office/drawing/2014/main" id="{07D2DA67-EE9B-F387-CB97-505CAA040E6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72145" y="662305"/>
            <a:ext cx="10847705" cy="6195695"/>
          </a:xfrm>
          <a:prstGeom prst="rect">
            <a:avLst/>
          </a:prstGeom>
        </p:spPr>
      </p:pic>
      <p:sp>
        <p:nvSpPr>
          <p:cNvPr id="15" name="textruta 14">
            <a:extLst>
              <a:ext uri="{FF2B5EF4-FFF2-40B4-BE49-F238E27FC236}">
                <a16:creationId xmlns:a16="http://schemas.microsoft.com/office/drawing/2014/main" id="{F6BD8BBE-31D5-64DE-FE48-CCCC61942FF3}"/>
              </a:ext>
            </a:extLst>
          </p:cNvPr>
          <p:cNvSpPr txBox="1"/>
          <p:nvPr/>
        </p:nvSpPr>
        <p:spPr>
          <a:xfrm>
            <a:off x="1356102" y="3968716"/>
            <a:ext cx="1588576" cy="57708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050" dirty="0">
                <a:latin typeface="Myriad Pro"/>
                <a:cs typeface="Myriad Pro"/>
              </a:rPr>
              <a:t>• Dagvattenpolicy</a:t>
            </a:r>
          </a:p>
          <a:p>
            <a:r>
              <a:rPr lang="sv-SE" sz="1050" dirty="0">
                <a:latin typeface="Myriad Pro"/>
                <a:cs typeface="Myriad Pro"/>
              </a:rPr>
              <a:t>• Dagvattenstrategi/</a:t>
            </a:r>
          </a:p>
          <a:p>
            <a:r>
              <a:rPr lang="sv-SE" sz="1050" dirty="0">
                <a:latin typeface="Myriad Pro"/>
                <a:cs typeface="Myriad Pro"/>
              </a:rPr>
              <a:t>   Handlingsplan</a:t>
            </a:r>
          </a:p>
        </p:txBody>
      </p:sp>
      <p:pic>
        <p:nvPicPr>
          <p:cNvPr id="17" name="Bildobjekt 16" descr="En bild som visar text&#10;&#10;Automatiskt genererad beskrivning">
            <a:extLst>
              <a:ext uri="{FF2B5EF4-FFF2-40B4-BE49-F238E27FC236}">
                <a16:creationId xmlns:a16="http://schemas.microsoft.com/office/drawing/2014/main" id="{860410B2-9900-EB73-44FD-0A2255263A5A}"/>
              </a:ext>
            </a:extLst>
          </p:cNvPr>
          <p:cNvPicPr>
            <a:picLocks noChangeAspect="1"/>
          </p:cNvPicPr>
          <p:nvPr/>
        </p:nvPicPr>
        <p:blipFill>
          <a:blip r:embed="rId7"/>
          <a:stretch>
            <a:fillRect/>
          </a:stretch>
        </p:blipFill>
        <p:spPr>
          <a:xfrm>
            <a:off x="672145" y="665699"/>
            <a:ext cx="10847705" cy="6195695"/>
          </a:xfrm>
          <a:prstGeom prst="rect">
            <a:avLst/>
          </a:prstGeom>
        </p:spPr>
      </p:pic>
      <p:sp>
        <p:nvSpPr>
          <p:cNvPr id="18" name="textruta 17">
            <a:extLst>
              <a:ext uri="{FF2B5EF4-FFF2-40B4-BE49-F238E27FC236}">
                <a16:creationId xmlns:a16="http://schemas.microsoft.com/office/drawing/2014/main" id="{7C0AE808-77F0-D310-213E-0A0A11A0B359}"/>
              </a:ext>
            </a:extLst>
          </p:cNvPr>
          <p:cNvSpPr txBox="1"/>
          <p:nvPr/>
        </p:nvSpPr>
        <p:spPr>
          <a:xfrm>
            <a:off x="8965770" y="3193238"/>
            <a:ext cx="1937288" cy="57708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050" dirty="0">
                <a:latin typeface="Myriad Pro"/>
                <a:cs typeface="Myriad Pro"/>
              </a:rPr>
              <a:t>• VA-policy</a:t>
            </a:r>
          </a:p>
          <a:p>
            <a:r>
              <a:rPr lang="sv-SE" sz="1050" dirty="0">
                <a:latin typeface="Myriad Pro"/>
                <a:cs typeface="Myriad Pro"/>
              </a:rPr>
              <a:t>• VA-strategi/Handlingsplan</a:t>
            </a:r>
          </a:p>
          <a:p>
            <a:r>
              <a:rPr lang="sv-SE" sz="1050" dirty="0">
                <a:latin typeface="Myriad Pro"/>
                <a:cs typeface="Myriad Pro"/>
              </a:rPr>
              <a:t>• Vattenförsörjningsplan</a:t>
            </a:r>
          </a:p>
        </p:txBody>
      </p:sp>
      <p:pic>
        <p:nvPicPr>
          <p:cNvPr id="22" name="Bildobjekt 21" descr="En bild som visar pil&#10;&#10;Automatiskt genererad beskrivning">
            <a:extLst>
              <a:ext uri="{FF2B5EF4-FFF2-40B4-BE49-F238E27FC236}">
                <a16:creationId xmlns:a16="http://schemas.microsoft.com/office/drawing/2014/main" id="{74A68522-582B-CA52-DD88-00A22BF23B73}"/>
              </a:ext>
            </a:extLst>
          </p:cNvPr>
          <p:cNvPicPr>
            <a:picLocks noChangeAspect="1"/>
          </p:cNvPicPr>
          <p:nvPr/>
        </p:nvPicPr>
        <p:blipFill>
          <a:blip r:embed="rId8"/>
          <a:stretch>
            <a:fillRect/>
          </a:stretch>
        </p:blipFill>
        <p:spPr>
          <a:xfrm>
            <a:off x="672145" y="652122"/>
            <a:ext cx="10847705" cy="6195695"/>
          </a:xfrm>
          <a:prstGeom prst="rect">
            <a:avLst/>
          </a:prstGeom>
        </p:spPr>
      </p:pic>
      <p:sp>
        <p:nvSpPr>
          <p:cNvPr id="23" name="textruta 22">
            <a:extLst>
              <a:ext uri="{FF2B5EF4-FFF2-40B4-BE49-F238E27FC236}">
                <a16:creationId xmlns:a16="http://schemas.microsoft.com/office/drawing/2014/main" id="{DD62630B-F629-37F2-46F2-C5809CE08F06}"/>
              </a:ext>
            </a:extLst>
          </p:cNvPr>
          <p:cNvSpPr txBox="1"/>
          <p:nvPr/>
        </p:nvSpPr>
        <p:spPr>
          <a:xfrm>
            <a:off x="1327687" y="2688871"/>
            <a:ext cx="1991532" cy="90024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050" dirty="0">
                <a:latin typeface="Myriad Pro"/>
                <a:cs typeface="Myriad Pro"/>
              </a:rPr>
              <a:t>• Bostadsförsörjningsprogram</a:t>
            </a:r>
          </a:p>
          <a:p>
            <a:r>
              <a:rPr lang="sv-SE" sz="1050" dirty="0">
                <a:latin typeface="Myriad Pro"/>
                <a:cs typeface="Myriad Pro"/>
              </a:rPr>
              <a:t>• Miljöprogram</a:t>
            </a:r>
          </a:p>
          <a:p>
            <a:r>
              <a:rPr lang="sv-SE" sz="1050" dirty="0">
                <a:latin typeface="Myriad Pro"/>
                <a:cs typeface="Myriad Pro"/>
              </a:rPr>
              <a:t>• Klimatprogram</a:t>
            </a:r>
          </a:p>
          <a:p>
            <a:r>
              <a:rPr lang="sv-SE" sz="1050" dirty="0">
                <a:latin typeface="Myriad Pro"/>
                <a:cs typeface="Myriad Pro"/>
              </a:rPr>
              <a:t>• Översiktsplan</a:t>
            </a:r>
          </a:p>
          <a:p>
            <a:r>
              <a:rPr lang="sv-SE" sz="1050" dirty="0">
                <a:latin typeface="Myriad Pro"/>
                <a:cs typeface="Myriad Pro"/>
              </a:rPr>
              <a:t>• Infrastrukturplan</a:t>
            </a:r>
          </a:p>
        </p:txBody>
      </p:sp>
      <p:pic>
        <p:nvPicPr>
          <p:cNvPr id="25" name="Bildobjekt 24" descr="En bild som visar text&#10;&#10;Automatiskt genererad beskrivning">
            <a:extLst>
              <a:ext uri="{FF2B5EF4-FFF2-40B4-BE49-F238E27FC236}">
                <a16:creationId xmlns:a16="http://schemas.microsoft.com/office/drawing/2014/main" id="{AA18C124-44E1-6F51-3C66-6A3BACED3A98}"/>
              </a:ext>
            </a:extLst>
          </p:cNvPr>
          <p:cNvPicPr>
            <a:picLocks noChangeAspect="1"/>
          </p:cNvPicPr>
          <p:nvPr/>
        </p:nvPicPr>
        <p:blipFill>
          <a:blip r:embed="rId9"/>
          <a:stretch>
            <a:fillRect/>
          </a:stretch>
        </p:blipFill>
        <p:spPr>
          <a:xfrm>
            <a:off x="672145" y="658909"/>
            <a:ext cx="10847705" cy="6195695"/>
          </a:xfrm>
          <a:prstGeom prst="rect">
            <a:avLst/>
          </a:prstGeom>
        </p:spPr>
      </p:pic>
      <p:sp>
        <p:nvSpPr>
          <p:cNvPr id="26" name="textruta 25">
            <a:extLst>
              <a:ext uri="{FF2B5EF4-FFF2-40B4-BE49-F238E27FC236}">
                <a16:creationId xmlns:a16="http://schemas.microsoft.com/office/drawing/2014/main" id="{3C0C3504-2E94-0E27-8D70-89D40D6E0AA2}"/>
              </a:ext>
            </a:extLst>
          </p:cNvPr>
          <p:cNvSpPr txBox="1"/>
          <p:nvPr/>
        </p:nvSpPr>
        <p:spPr>
          <a:xfrm>
            <a:off x="8977394" y="2487502"/>
            <a:ext cx="1611824" cy="4154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050" dirty="0">
                <a:latin typeface="Myriad Pro"/>
                <a:cs typeface="Myriad Pro"/>
              </a:rPr>
              <a:t>• Regionplan</a:t>
            </a:r>
          </a:p>
          <a:p>
            <a:r>
              <a:rPr lang="sv-SE" sz="1050" dirty="0">
                <a:latin typeface="Myriad Pro"/>
                <a:cs typeface="Myriad Pro"/>
              </a:rPr>
              <a:t>• Vattenförsörjningsplan</a:t>
            </a:r>
          </a:p>
        </p:txBody>
      </p:sp>
      <p:pic>
        <p:nvPicPr>
          <p:cNvPr id="28" name="Bildobjekt 27" descr="En bild som visar pil&#10;&#10;Automatiskt genererad beskrivning">
            <a:extLst>
              <a:ext uri="{FF2B5EF4-FFF2-40B4-BE49-F238E27FC236}">
                <a16:creationId xmlns:a16="http://schemas.microsoft.com/office/drawing/2014/main" id="{3E7869F8-9284-63AD-2D18-5E703C2D9893}"/>
              </a:ext>
            </a:extLst>
          </p:cNvPr>
          <p:cNvPicPr>
            <a:picLocks noChangeAspect="1"/>
          </p:cNvPicPr>
          <p:nvPr/>
        </p:nvPicPr>
        <p:blipFill>
          <a:blip r:embed="rId10"/>
          <a:stretch>
            <a:fillRect/>
          </a:stretch>
        </p:blipFill>
        <p:spPr>
          <a:xfrm>
            <a:off x="672143" y="658907"/>
            <a:ext cx="10847705" cy="6195695"/>
          </a:xfrm>
          <a:prstGeom prst="rect">
            <a:avLst/>
          </a:prstGeom>
        </p:spPr>
      </p:pic>
      <p:sp>
        <p:nvSpPr>
          <p:cNvPr id="29" name="textruta 28">
            <a:extLst>
              <a:ext uri="{FF2B5EF4-FFF2-40B4-BE49-F238E27FC236}">
                <a16:creationId xmlns:a16="http://schemas.microsoft.com/office/drawing/2014/main" id="{CBF6E2D3-9ADA-0030-93DD-ACB7E35339EC}"/>
              </a:ext>
            </a:extLst>
          </p:cNvPr>
          <p:cNvSpPr txBox="1"/>
          <p:nvPr/>
        </p:nvSpPr>
        <p:spPr>
          <a:xfrm>
            <a:off x="1327687" y="1416775"/>
            <a:ext cx="1796512" cy="90024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050" dirty="0">
                <a:latin typeface="Myriad Pro"/>
                <a:cs typeface="Myriad Pro"/>
              </a:rPr>
              <a:t>• Översvämningsförordning</a:t>
            </a:r>
          </a:p>
          <a:p>
            <a:r>
              <a:rPr lang="sv-SE" sz="1050" dirty="0">
                <a:latin typeface="Myriad Pro"/>
                <a:cs typeface="Myriad Pro"/>
              </a:rPr>
              <a:t>• Havsmiljöförvaltning</a:t>
            </a:r>
          </a:p>
          <a:p>
            <a:r>
              <a:rPr lang="sv-SE" sz="1050" dirty="0">
                <a:latin typeface="Myriad Pro"/>
                <a:cs typeface="Myriad Pro"/>
              </a:rPr>
              <a:t>• Vattenmyndighetens </a:t>
            </a:r>
          </a:p>
          <a:p>
            <a:r>
              <a:rPr lang="sv-SE" sz="1050" dirty="0">
                <a:latin typeface="Myriad Pro"/>
                <a:cs typeface="Myriad Pro"/>
              </a:rPr>
              <a:t>  Åtgärdsprogram</a:t>
            </a:r>
          </a:p>
          <a:p>
            <a:r>
              <a:rPr lang="sv-SE" sz="1050" dirty="0">
                <a:latin typeface="Myriad Pro"/>
                <a:cs typeface="Myriad Pro"/>
              </a:rPr>
              <a:t>• Miljömål</a:t>
            </a:r>
          </a:p>
        </p:txBody>
      </p:sp>
      <p:pic>
        <p:nvPicPr>
          <p:cNvPr id="31" name="Bildobjekt 30" descr="En bild som visar text&#10;&#10;Automatiskt genererad beskrivning">
            <a:extLst>
              <a:ext uri="{FF2B5EF4-FFF2-40B4-BE49-F238E27FC236}">
                <a16:creationId xmlns:a16="http://schemas.microsoft.com/office/drawing/2014/main" id="{DF1AF497-1D70-E582-5419-DA0F0F376D2A}"/>
              </a:ext>
            </a:extLst>
          </p:cNvPr>
          <p:cNvPicPr>
            <a:picLocks noChangeAspect="1"/>
          </p:cNvPicPr>
          <p:nvPr/>
        </p:nvPicPr>
        <p:blipFill>
          <a:blip r:embed="rId11"/>
          <a:stretch>
            <a:fillRect/>
          </a:stretch>
        </p:blipFill>
        <p:spPr>
          <a:xfrm>
            <a:off x="672141" y="645330"/>
            <a:ext cx="10847705" cy="6195695"/>
          </a:xfrm>
          <a:prstGeom prst="rect">
            <a:avLst/>
          </a:prstGeom>
        </p:spPr>
      </p:pic>
      <p:sp>
        <p:nvSpPr>
          <p:cNvPr id="32" name="textruta 31">
            <a:extLst>
              <a:ext uri="{FF2B5EF4-FFF2-40B4-BE49-F238E27FC236}">
                <a16:creationId xmlns:a16="http://schemas.microsoft.com/office/drawing/2014/main" id="{B9A5CA0B-82D2-2150-A8EE-D049F8EC2C54}"/>
              </a:ext>
            </a:extLst>
          </p:cNvPr>
          <p:cNvSpPr txBox="1"/>
          <p:nvPr/>
        </p:nvSpPr>
        <p:spPr>
          <a:xfrm>
            <a:off x="8965770" y="1388859"/>
            <a:ext cx="1697064" cy="7386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050" dirty="0">
                <a:latin typeface="Myriad Pro"/>
                <a:cs typeface="Myriad Pro"/>
              </a:rPr>
              <a:t>• Lagen om allmänna </a:t>
            </a:r>
          </a:p>
          <a:p>
            <a:r>
              <a:rPr lang="sv-SE" sz="1050" dirty="0">
                <a:latin typeface="Myriad Pro"/>
                <a:cs typeface="Myriad Pro"/>
              </a:rPr>
              <a:t>  vattentjänster</a:t>
            </a:r>
          </a:p>
          <a:p>
            <a:r>
              <a:rPr lang="sv-SE" sz="1050" dirty="0">
                <a:latin typeface="Myriad Pro"/>
                <a:cs typeface="Myriad Pro"/>
              </a:rPr>
              <a:t>• Miljöbalken</a:t>
            </a:r>
          </a:p>
          <a:p>
            <a:r>
              <a:rPr lang="sv-SE" sz="1050" dirty="0">
                <a:latin typeface="Myriad Pro"/>
                <a:cs typeface="Myriad Pro"/>
              </a:rPr>
              <a:t>• Plan och bygglagen</a:t>
            </a:r>
          </a:p>
        </p:txBody>
      </p:sp>
    </p:spTree>
    <p:extLst>
      <p:ext uri="{BB962C8B-B14F-4D97-AF65-F5344CB8AC3E}">
        <p14:creationId xmlns:p14="http://schemas.microsoft.com/office/powerpoint/2010/main" val="378359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3" grpId="0"/>
      <p:bldP spid="26" grpId="0"/>
      <p:bldP spid="29"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3117774" y="3343885"/>
            <a:ext cx="6954398" cy="1815882"/>
          </a:xfrm>
          <a:prstGeom prst="rect">
            <a:avLst/>
          </a:prstGeom>
          <a:noFill/>
        </p:spPr>
        <p:txBody>
          <a:bodyPr wrap="square" rtlCol="0">
            <a:spAutoFit/>
          </a:bodyPr>
          <a:lstStyle/>
          <a:p>
            <a:pPr marL="457200" indent="-457200">
              <a:buFont typeface="Arial" panose="020B0604020202020204" pitchFamily="34" charset="0"/>
              <a:buChar char="•"/>
            </a:pPr>
            <a:r>
              <a:rPr lang="sv-SE" sz="2800" b="1" dirty="0">
                <a:latin typeface="Myriad Pro"/>
                <a:cs typeface="Myriad Pro"/>
              </a:rPr>
              <a:t>sparar </a:t>
            </a:r>
            <a:r>
              <a:rPr lang="sv-SE" sz="2800" b="1" u="sng" dirty="0">
                <a:latin typeface="Myriad Pro"/>
                <a:cs typeface="Myriad Pro"/>
              </a:rPr>
              <a:t>tid</a:t>
            </a:r>
            <a:r>
              <a:rPr lang="sv-SE" sz="2800" b="1" dirty="0">
                <a:latin typeface="Myriad Pro"/>
                <a:cs typeface="Myriad Pro"/>
              </a:rPr>
              <a:t> och </a:t>
            </a:r>
            <a:r>
              <a:rPr lang="sv-SE" sz="2800" b="1" u="sng" dirty="0">
                <a:latin typeface="Myriad Pro"/>
                <a:cs typeface="Myriad Pro"/>
              </a:rPr>
              <a:t>pengar</a:t>
            </a:r>
            <a:r>
              <a:rPr lang="sv-SE" sz="2800" b="1" dirty="0">
                <a:latin typeface="Myriad Pro"/>
                <a:cs typeface="Myriad Pro"/>
              </a:rPr>
              <a:t> i organisationen</a:t>
            </a:r>
          </a:p>
          <a:p>
            <a:pPr marL="457200" indent="-457200">
              <a:buFont typeface="Arial" panose="020B0604020202020204" pitchFamily="34" charset="0"/>
              <a:buChar char="•"/>
            </a:pPr>
            <a:r>
              <a:rPr lang="sv-SE" sz="2800" b="1" dirty="0">
                <a:latin typeface="Myriad Pro"/>
                <a:cs typeface="Myriad Pro"/>
              </a:rPr>
              <a:t>ger bättre </a:t>
            </a:r>
            <a:r>
              <a:rPr lang="sv-SE" sz="2800" b="1" u="sng" dirty="0">
                <a:latin typeface="Myriad Pro"/>
                <a:cs typeface="Myriad Pro"/>
              </a:rPr>
              <a:t>effekter</a:t>
            </a:r>
            <a:r>
              <a:rPr lang="sv-SE" sz="2800" b="1" dirty="0">
                <a:latin typeface="Myriad Pro"/>
                <a:cs typeface="Myriad Pro"/>
              </a:rPr>
              <a:t> i miljön</a:t>
            </a:r>
          </a:p>
          <a:p>
            <a:endParaRPr lang="sv-SE" sz="2800" dirty="0">
              <a:latin typeface="Myriad Pro"/>
              <a:cs typeface="Myriad Pro"/>
            </a:endParaRPr>
          </a:p>
          <a:p>
            <a:endParaRPr lang="sv-SE" sz="2800" dirty="0">
              <a:latin typeface="Myriad Pro"/>
              <a:cs typeface="Myriad Pro"/>
            </a:endParaRPr>
          </a:p>
        </p:txBody>
      </p:sp>
      <p:sp>
        <p:nvSpPr>
          <p:cNvPr id="3" name="textruta 2">
            <a:extLst>
              <a:ext uri="{FF2B5EF4-FFF2-40B4-BE49-F238E27FC236}">
                <a16:creationId xmlns:a16="http://schemas.microsoft.com/office/drawing/2014/main" id="{A805E46D-7A5B-2313-E107-B5A74DA9B6D4}"/>
              </a:ext>
            </a:extLst>
          </p:cNvPr>
          <p:cNvSpPr txBox="1"/>
          <p:nvPr/>
        </p:nvSpPr>
        <p:spPr>
          <a:xfrm>
            <a:off x="2718412" y="2288620"/>
            <a:ext cx="6954398" cy="646331"/>
          </a:xfrm>
          <a:prstGeom prst="rect">
            <a:avLst/>
          </a:prstGeom>
          <a:solidFill>
            <a:schemeClr val="lt1"/>
          </a:solid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sv-SE" sz="3600" b="1" dirty="0">
                <a:solidFill>
                  <a:srgbClr val="0070C0"/>
                </a:solidFill>
                <a:latin typeface="Myriad Pro"/>
                <a:cs typeface="Myriad Pro"/>
              </a:rPr>
              <a:t>Samordning ger stora vinster</a:t>
            </a:r>
          </a:p>
        </p:txBody>
      </p:sp>
    </p:spTree>
    <p:extLst>
      <p:ext uri="{BB962C8B-B14F-4D97-AF65-F5344CB8AC3E}">
        <p14:creationId xmlns:p14="http://schemas.microsoft.com/office/powerpoint/2010/main" val="14870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Ljud 10">
            <a:hlinkClick r:id="" action="ppaction://media"/>
            <a:extLst>
              <a:ext uri="{FF2B5EF4-FFF2-40B4-BE49-F238E27FC236}">
                <a16:creationId xmlns:a16="http://schemas.microsoft.com/office/drawing/2014/main" id="{78336A25-4E1A-F1E2-6692-9E239A670A6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4" name="Bildobjekt 3">
            <a:extLst>
              <a:ext uri="{FF2B5EF4-FFF2-40B4-BE49-F238E27FC236}">
                <a16:creationId xmlns:a16="http://schemas.microsoft.com/office/drawing/2014/main" id="{201ECA41-0288-128D-872B-0BF109A48B9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97344" y="46895"/>
            <a:ext cx="4797312" cy="6764210"/>
          </a:xfrm>
          <a:prstGeom prst="rect">
            <a:avLst/>
          </a:prstGeom>
        </p:spPr>
      </p:pic>
    </p:spTree>
    <p:extLst>
      <p:ext uri="{BB962C8B-B14F-4D97-AF65-F5344CB8AC3E}">
        <p14:creationId xmlns:p14="http://schemas.microsoft.com/office/powerpoint/2010/main" val="209585494"/>
      </p:ext>
    </p:extLst>
  </p:cSld>
  <p:clrMapOvr>
    <a:masterClrMapping/>
  </p:clrMapOvr>
  <mc:AlternateContent xmlns:mc="http://schemas.openxmlformats.org/markup-compatibility/2006">
    <mc:Choice xmlns:p14="http://schemas.microsoft.com/office/powerpoint/2010/main" Requires="p14">
      <p:transition spd="med" p14:dur="700" advTm="24917">
        <p:fade/>
      </p:transition>
    </mc:Choice>
    <mc:Fallback>
      <p:transition spd="med" advTm="249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none" rtlCol="0">
        <a:spAutoFit/>
      </a:bodyPr>
      <a:lstStyle>
        <a:defPPr algn="ctr">
          <a:defRPr sz="1400" b="1" dirty="0" smtClean="0">
            <a:latin typeface="Myriad Pro"/>
            <a:cs typeface="Myriad Pro"/>
          </a:defRPr>
        </a:defPPr>
      </a:lstStyle>
      <a:style>
        <a:lnRef idx="2">
          <a:schemeClr val="dk1"/>
        </a:lnRef>
        <a:fillRef idx="1">
          <a:schemeClr val="lt1"/>
        </a:fillRef>
        <a:effectRef idx="0">
          <a:schemeClr val="dk1"/>
        </a:effectRef>
        <a:fontRef idx="minor">
          <a:schemeClr val="dk1"/>
        </a:fontRef>
      </a: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12711</TotalTime>
  <Words>549</Words>
  <Application>Microsoft Office PowerPoint</Application>
  <PresentationFormat>Bredbild</PresentationFormat>
  <Paragraphs>63</Paragraphs>
  <Slides>10</Slides>
  <Notes>10</Notes>
  <HiddenSlides>0</HiddenSlides>
  <MMClips>1</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10</vt:i4>
      </vt:variant>
    </vt:vector>
  </HeadingPairs>
  <TitlesOfParts>
    <vt:vector size="15" baseType="lpstr">
      <vt:lpstr>Arial</vt:lpstr>
      <vt:lpstr>Calibri</vt:lpstr>
      <vt:lpstr>Myriad Pro</vt:lpstr>
      <vt:lpstr>open-sans-v20-latin</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Office 2004 Test Drive-användare</dc:creator>
  <cp:keywords/>
  <dc:description/>
  <cp:lastModifiedBy>Andersson Ax Anna</cp:lastModifiedBy>
  <cp:revision>145</cp:revision>
  <dcterms:created xsi:type="dcterms:W3CDTF">2018-11-28T12:32:34Z</dcterms:created>
  <dcterms:modified xsi:type="dcterms:W3CDTF">2025-01-27T11:42:59Z</dcterms:modified>
  <cp:category/>
</cp:coreProperties>
</file>